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_rels/notesSlide2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55.jpeg" ContentType="image/jpe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jpeg" ContentType="image/jpe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4.png" ContentType="image/png"/>
  <Override PartName="/ppt/media/image56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78D93BD-1DB4-45B8-864E-F37A9E7ACEE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58283B-5A5F-46C2-B51E-8C34787F477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20A375-909E-440E-BC0D-76BBEF0EFDB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74550A-7948-4BE4-9BC7-6742C950EF1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6E0536-E63C-44DE-B4D7-4547762AB5D3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Times New Roman"/>
                <a:ea typeface="Calibri"/>
              </a:rPr>
              <a:t>     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807D5D-CC0A-4A7D-887D-B6BE8D35469F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53735D-37E9-4800-B931-F3FBAEF3915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5FB343-FDD1-41B9-9BFB-B12739951A95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95AC475-AB7A-4BC3-9610-472D419AC21F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7BC9B4-D060-4DF0-B063-F97F6A19F09A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2D8589-EADD-4625-BB66-63A19D0BED1B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0B756D-E74E-4CDE-A4A1-EA9BB7BF55C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7B929FE-EA56-4596-9E2B-3E416BB3130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to this end, we have obtained 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87C70C-5A02-40F8-91E1-F23C26F35667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to this end, we have obtained 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C205B5A-C9C9-4A63-B94C-D121DC68992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to this end, we have obtained results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2F8982-6AE3-4F65-A379-09B35783D5E1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9127F4-D751-4DB3-A46C-F699439B3F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CCDA80-C9F6-4A71-878A-C06BF52F64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7A11DC-4745-4FFB-A606-7182871449E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B0F690-8C09-41B8-88FC-2E52F0DE863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0E6342-9437-49F2-97CF-1D546882CF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0F16548-C2EC-4714-B7A2-6521CB4916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EC99E5-A8DD-4A83-B194-4432FABFC8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DF7FB76-AD0A-44CD-9D22-67B83B215E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DDA9E91-D9C4-4ED7-84A7-A817DB7D31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75B0E6-0CBD-4CDC-BF94-C4C3074612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8A413B6-33B9-4C09-94E3-A2213BCCAB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EF4026-E43A-42BF-9316-21593DB542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A589AE-109A-4C59-9573-0D8F4D4B6C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F91E93-26AF-4877-98A0-7884C1916D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7AAE94E-F61E-4B41-BE2E-E044C90621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8E34F62-DDC5-4527-9546-79C562FECA0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846223C-0EF5-47B3-855A-6AE4FBE071A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B0C17DC-BC00-40ED-B74F-9F343BE8DE7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6194BE6-F21B-4D45-A087-A35D0D752D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6A8CB3A-D45F-42A2-A828-9F62D1A7D3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49B0CEE-9B8F-4022-9B90-C8DB6436163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AA93A44-AF1D-46B9-A547-5FBA7CF682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3CF682-8ED7-4EFD-96B4-C4CA0DB368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CDF54B-4AF6-4887-8F22-49CE2E2668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E37B692-F849-42A3-83B0-DB4B329D59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7E057D3-E76E-4132-9117-3E0D19556E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19803C4-F442-4662-ADAE-1AC10C9F2A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A7F34FD-8093-43DE-A88B-6F15CE31BF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C74051B-6356-44B1-87EF-A6A6E8F5092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126E69A-F5B2-49CA-AF30-FBB16831EC8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8FAEF98-0AA0-497B-81D2-4CF02133898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77D5978-DE76-4DCC-9BC0-07297C6087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7D03872-0D88-4351-94CE-1A5A82BE64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6DEC75-949D-4EB0-86EB-4EAE3C261E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89A63F0-62A6-422E-A974-E1207558A0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9F2B8D7-1F6A-406B-BEE1-AAFC2D1251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33CC845-CD2F-45F6-AA93-5A51474BA3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A5806C1-E59D-4E2F-B926-A0C8D738E7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2DECF0A-A09E-4264-93F3-6BE01D1A90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D637781-645E-4BE9-A04F-F875B60467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DB62507-2E9F-4066-BB40-3355829240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D96CB6F-AB22-4356-871D-E08A5B6FB65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F1D8947-8EE5-4559-A79A-50E347D9109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70AC4E-2A5E-45BC-A710-A469FCC213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87C2C2-CEA5-4FBD-B98D-DB6834529B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8D56A3-2F89-4A76-8D1E-B854136D68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2ED478-B5A5-4F93-9392-26E041ABEE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35928E-A5EB-44D3-82F7-E3C4FBEA39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fr-CA" sz="6000" spc="-1" strike="noStrike">
                <a:solidFill>
                  <a:srgbClr val="000000"/>
                </a:solidFill>
                <a:latin typeface="Calibri Light"/>
              </a:rPr>
              <a:t>Modifier le style du titre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08B2D-59FB-4088-9CA5-B287112C2DC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fr-CA" sz="4400" spc="-1" strike="noStrike">
                <a:solidFill>
                  <a:srgbClr val="000000"/>
                </a:solidFill>
                <a:latin typeface="Calibri Light"/>
              </a:rPr>
              <a:t>Modifier le style du titre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8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A777D1-A438-4FC7-BC34-B50F0738A46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fr-CA" sz="6000" spc="-1" strike="noStrike">
                <a:solidFill>
                  <a:srgbClr val="000000"/>
                </a:solidFill>
                <a:latin typeface="Calibri Light"/>
              </a:rPr>
              <a:t>Modifier le style du titre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CA" sz="24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18A8E6-FAC7-415B-AF89-7FC27FE3C2D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fr-CA" sz="4400" spc="-1" strike="noStrike">
                <a:solidFill>
                  <a:srgbClr val="000000"/>
                </a:solidFill>
                <a:latin typeface="Calibri Light"/>
              </a:rPr>
              <a:t>Modifier le style du titre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8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0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 idx="11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 idx="12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FC7164-AAF9-47EB-BEF8-3EEEEF9610A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aliexpress.com/" TargetMode="External"/><Relationship Id="rId2" Type="http://schemas.openxmlformats.org/officeDocument/2006/relationships/hyperlink" Target="https://alibaba.com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thingspeak.com/" TargetMode="External"/><Relationship Id="rId2" Type="http://schemas.openxmlformats.org/officeDocument/2006/relationships/hyperlink" Target="https://thingspeak.com/" TargetMode="External"/><Relationship Id="rId3" Type="http://schemas.openxmlformats.org/officeDocument/2006/relationships/hyperlink" Target="https://thingspeak.com/" TargetMode="External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hyperlink" Target="mailto:mtjfirst@yahoo.fr" TargetMode="External"/><Relationship Id="rId4" Type="http://schemas.openxmlformats.org/officeDocument/2006/relationships/hyperlink" Target="mailto:uli.raich@gmail.com" TargetMode="External"/><Relationship Id="rId5" Type="http://schemas.openxmlformats.org/officeDocument/2006/relationships/hyperlink" Target="mailto:bertrand.tchanche@uadb.edu.sn" TargetMode="Externa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32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80240" y="320040"/>
            <a:ext cx="5019120" cy="3892320"/>
          </a:xfrm>
          <a:prstGeom prst="rect">
            <a:avLst/>
          </a:prstGeom>
          <a:gradFill rotWithShape="0">
            <a:gsLst>
              <a:gs pos="0">
                <a:srgbClr val="ffc54b"/>
              </a:gs>
              <a:gs pos="100000">
                <a:srgbClr val="ffbf00"/>
              </a:gs>
            </a:gsLst>
            <a:lin ang="5400000"/>
          </a:gradFill>
          <a:ln w="6480">
            <a:solidFill>
              <a:srgbClr val="ffc000"/>
            </a:solidFill>
            <a:miter/>
          </a:ln>
        </p:spPr>
        <p:txBody>
          <a:bodyPr anchor="b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fr-SN" sz="5300" spc="-1" strike="noStrike">
                <a:solidFill>
                  <a:srgbClr val="000000"/>
                </a:solidFill>
                <a:latin typeface="Calibri"/>
              </a:rPr>
              <a:t>HOW YOU CAN BUILD YOUR OWN AIR QUALITY MONITOR STEP BY STEP</a:t>
            </a:r>
            <a:endParaRPr b="0" lang="en-US" sz="5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sketch line"/>
          <p:cNvSpPr/>
          <p:nvPr/>
        </p:nvSpPr>
        <p:spPr>
          <a:xfrm>
            <a:off x="536040" y="4409280"/>
            <a:ext cx="3182400" cy="18000"/>
          </a:xfrm>
          <a:custGeom>
            <a:avLst/>
            <a:gdLst/>
            <a:ahLst/>
            <a:rect l="l" t="t" r="r" b="b"/>
            <a:pathLst>
              <a:path fill="none" w="3182692" h="18288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stroke="0" w="3182692" h="18288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fill="none" stroke="0" w="3182692" h="18288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3816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Picture 2" descr="https://ecp.yusercontent.com/mail?url=https%3A%2F%2Fci3.googleusercontent.com%2Fmail-sig%2FAIorK4zYthCsQL07U8UwhmQhHPDVgzCjSCdHKTydu3h7EPrUFtQmIZelBXwXDO13j-7CTAdBOfjpUnw&amp;t=1690365610&amp;ymreqid=402c2a06-0524-cd50-1ce6-4b0001016a00&amp;sig=920gylyWStXmmWM7FRX8Bw--~D"/>
          <p:cNvPicPr/>
          <p:nvPr/>
        </p:nvPicPr>
        <p:blipFill>
          <a:blip r:embed="rId1"/>
          <a:stretch/>
        </p:blipFill>
        <p:spPr>
          <a:xfrm>
            <a:off x="6688800" y="4409280"/>
            <a:ext cx="2116800" cy="2116800"/>
          </a:xfrm>
          <a:prstGeom prst="rect">
            <a:avLst/>
          </a:prstGeom>
          <a:ln w="0">
            <a:noFill/>
          </a:ln>
        </p:spPr>
      </p:pic>
      <p:pic>
        <p:nvPicPr>
          <p:cNvPr id="174" name="Image 7" descr=""/>
          <p:cNvPicPr/>
          <p:nvPr/>
        </p:nvPicPr>
        <p:blipFill>
          <a:blip r:embed="rId2"/>
          <a:stretch/>
        </p:blipFill>
        <p:spPr>
          <a:xfrm>
            <a:off x="6883200" y="3032640"/>
            <a:ext cx="1603080" cy="993240"/>
          </a:xfrm>
          <a:prstGeom prst="rect">
            <a:avLst/>
          </a:prstGeom>
          <a:ln w="0">
            <a:noFill/>
          </a:ln>
        </p:spPr>
      </p:pic>
      <p:pic>
        <p:nvPicPr>
          <p:cNvPr id="175" name="Image 3" descr=""/>
          <p:cNvPicPr/>
          <p:nvPr/>
        </p:nvPicPr>
        <p:blipFill>
          <a:blip r:embed="rId3"/>
          <a:stretch/>
        </p:blipFill>
        <p:spPr>
          <a:xfrm>
            <a:off x="6959520" y="664920"/>
            <a:ext cx="1450440" cy="1426320"/>
          </a:xfrm>
          <a:prstGeom prst="rect">
            <a:avLst/>
          </a:prstGeom>
          <a:ln w="0">
            <a:noFill/>
          </a:ln>
        </p:spPr>
      </p:pic>
      <p:sp>
        <p:nvSpPr>
          <p:cNvPr id="176" name="ZoneTexte 8"/>
          <p:cNvSpPr/>
          <p:nvPr/>
        </p:nvSpPr>
        <p:spPr>
          <a:xfrm>
            <a:off x="480240" y="4647600"/>
            <a:ext cx="5019120" cy="638280"/>
          </a:xfrm>
          <a:prstGeom prst="rect">
            <a:avLst/>
          </a:prstGeom>
          <a:solidFill>
            <a:srgbClr val="92d0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DEMO N° 3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ESP32/Wi-Fi module/PMS5003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ZoneTexte 9"/>
          <p:cNvSpPr/>
          <p:nvPr/>
        </p:nvSpPr>
        <p:spPr>
          <a:xfrm>
            <a:off x="536040" y="5601960"/>
            <a:ext cx="49633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fr-SN" sz="1800" spc="-1" strike="noStrike">
                <a:solidFill>
                  <a:srgbClr val="000000"/>
                </a:solidFill>
                <a:latin typeface="Calibri"/>
              </a:rPr>
              <a:t>Dr. Jacob Mb. Taamté,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Research Centre for Nuclear Science and Technology, P.O. Box 4110 Yaoundé, Cameroon</a:t>
            </a:r>
            <a:r>
              <a:rPr b="0" lang="fr-SN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7. The cables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ZoneTexte 4"/>
          <p:cNvSpPr/>
          <p:nvPr/>
        </p:nvSpPr>
        <p:spPr>
          <a:xfrm>
            <a:off x="429480" y="1853280"/>
            <a:ext cx="5723280" cy="150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Description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connection cables or jumpers of 20 cm each. These include male-to-male, female-to-male and female-to-female connection cables.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0" name="Picture 11" descr=""/>
          <p:cNvPicPr/>
          <p:nvPr/>
        </p:nvPicPr>
        <p:blipFill>
          <a:blip r:embed="rId1"/>
          <a:srcRect l="29269" t="22602" r="30585" b="22265"/>
          <a:stretch/>
        </p:blipFill>
        <p:spPr>
          <a:xfrm>
            <a:off x="3271680" y="3438000"/>
            <a:ext cx="1875240" cy="1237320"/>
          </a:xfrm>
          <a:prstGeom prst="rect">
            <a:avLst/>
          </a:prstGeom>
          <a:ln w="0">
            <a:noFill/>
          </a:ln>
        </p:spPr>
      </p:pic>
      <p:pic>
        <p:nvPicPr>
          <p:cNvPr id="231" name="Picture 13" descr="https://www.wigi.fr/upload/catalogue/produit/WIGI/29/208_vma427.jpeg"/>
          <p:cNvPicPr/>
          <p:nvPr/>
        </p:nvPicPr>
        <p:blipFill>
          <a:blip r:embed="rId2"/>
          <a:srcRect l="0" t="11776" r="0" b="16353"/>
          <a:stretch/>
        </p:blipFill>
        <p:spPr>
          <a:xfrm>
            <a:off x="337320" y="5288400"/>
            <a:ext cx="2351880" cy="126036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20" descr="Câble 1 pin male femelle 30cm connecteur Dupont"/>
          <p:cNvPicPr/>
          <p:nvPr/>
        </p:nvPicPr>
        <p:blipFill>
          <a:blip r:embed="rId3"/>
          <a:srcRect l="0" t="0" r="8807" b="12249"/>
          <a:stretch/>
        </p:blipFill>
        <p:spPr>
          <a:xfrm>
            <a:off x="683640" y="3382920"/>
            <a:ext cx="2016000" cy="1385280"/>
          </a:xfrm>
          <a:prstGeom prst="rect">
            <a:avLst/>
          </a:prstGeom>
          <a:ln w="0">
            <a:noFill/>
          </a:ln>
        </p:spPr>
      </p:pic>
      <p:sp>
        <p:nvSpPr>
          <p:cNvPr id="233" name="Rectangle 8"/>
          <p:cNvSpPr/>
          <p:nvPr/>
        </p:nvSpPr>
        <p:spPr>
          <a:xfrm>
            <a:off x="2770920" y="6042600"/>
            <a:ext cx="1446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Male-to-male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Rectangle 9"/>
          <p:cNvSpPr/>
          <p:nvPr/>
        </p:nvSpPr>
        <p:spPr>
          <a:xfrm>
            <a:off x="774720" y="4879080"/>
            <a:ext cx="165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Female-to-male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Rectangle 10"/>
          <p:cNvSpPr/>
          <p:nvPr/>
        </p:nvSpPr>
        <p:spPr>
          <a:xfrm>
            <a:off x="3421800" y="4780800"/>
            <a:ext cx="182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Female-to-female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6" name="Image 3" descr=""/>
          <p:cNvPicPr/>
          <p:nvPr/>
        </p:nvPicPr>
        <p:blipFill>
          <a:blip r:embed="rId4"/>
          <a:stretch/>
        </p:blipFill>
        <p:spPr>
          <a:xfrm>
            <a:off x="6152760" y="4618440"/>
            <a:ext cx="2091240" cy="1618200"/>
          </a:xfrm>
          <a:prstGeom prst="rect">
            <a:avLst/>
          </a:prstGeom>
          <a:ln w="0">
            <a:noFill/>
          </a:ln>
        </p:spPr>
      </p:pic>
      <p:sp>
        <p:nvSpPr>
          <p:cNvPr id="237" name="ZoneTexte 4"/>
          <p:cNvSpPr/>
          <p:nvPr/>
        </p:nvSpPr>
        <p:spPr>
          <a:xfrm>
            <a:off x="6228360" y="6228000"/>
            <a:ext cx="2187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SN" sz="1800" spc="-1" strike="noStrike">
                <a:solidFill>
                  <a:srgbClr val="000000"/>
                </a:solidFill>
                <a:latin typeface="Calibri"/>
              </a:rPr>
              <a:t>USB Android cable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8" name="Image 11" descr=""/>
          <p:cNvPicPr/>
          <p:nvPr/>
        </p:nvPicPr>
        <p:blipFill>
          <a:blip r:embed="rId5"/>
          <a:srcRect l="16398" t="8533" r="9050" b="15743"/>
          <a:stretch/>
        </p:blipFill>
        <p:spPr>
          <a:xfrm>
            <a:off x="6156000" y="2029680"/>
            <a:ext cx="2160000" cy="1758960"/>
          </a:xfrm>
          <a:prstGeom prst="rect">
            <a:avLst/>
          </a:prstGeom>
          <a:ln w="0">
            <a:noFill/>
          </a:ln>
        </p:spPr>
      </p:pic>
      <p:sp>
        <p:nvSpPr>
          <p:cNvPr id="239" name="ZoneTexte 12"/>
          <p:cNvSpPr/>
          <p:nvPr/>
        </p:nvSpPr>
        <p:spPr>
          <a:xfrm>
            <a:off x="5652000" y="3861000"/>
            <a:ext cx="2952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EU AC to DC 5V 2A Micro USB Power Supply Adapter for Windows Android Tablet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8. The breadboard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ZoneTexte 4"/>
          <p:cNvSpPr/>
          <p:nvPr/>
        </p:nvSpPr>
        <p:spPr>
          <a:xfrm>
            <a:off x="429480" y="1859400"/>
            <a:ext cx="4646160" cy="480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Description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breadboard is a very practical tool that allows scientists and technicians to carry out tests and experiments. It is made up of a flat surface and a fixing system that keeps samples and instruments in place.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Internal connections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All the points of the same power bus line (in red and black in the diagram) are connected to each other.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All the points of a half-column are connected to each other (in blue on the diagram).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columns are cut in two by the central rail which makes it possible to put components "astride"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4" name="Image 2" descr=""/>
          <p:cNvPicPr/>
          <p:nvPr/>
        </p:nvPicPr>
        <p:blipFill>
          <a:blip r:embed="rId1"/>
          <a:stretch/>
        </p:blipFill>
        <p:spPr>
          <a:xfrm>
            <a:off x="5361480" y="4581000"/>
            <a:ext cx="3618360" cy="2066760"/>
          </a:xfrm>
          <a:prstGeom prst="rect">
            <a:avLst/>
          </a:prstGeom>
          <a:ln w="0">
            <a:noFill/>
          </a:ln>
        </p:spPr>
      </p:pic>
      <p:pic>
        <p:nvPicPr>
          <p:cNvPr id="245" name="Image 5" descr=""/>
          <p:cNvPicPr/>
          <p:nvPr/>
        </p:nvPicPr>
        <p:blipFill>
          <a:blip r:embed="rId2"/>
          <a:srcRect l="0" t="9864" r="0" b="9814"/>
          <a:stretch/>
        </p:blipFill>
        <p:spPr>
          <a:xfrm>
            <a:off x="5220000" y="1772640"/>
            <a:ext cx="3708000" cy="297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9. The ESP32 board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9" name="Image 5" descr=""/>
          <p:cNvPicPr/>
          <p:nvPr/>
        </p:nvPicPr>
        <p:blipFill>
          <a:blip r:embed="rId1"/>
          <a:stretch/>
        </p:blipFill>
        <p:spPr>
          <a:xfrm>
            <a:off x="755640" y="1993320"/>
            <a:ext cx="7831080" cy="453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9. The ESP32 board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ZoneTexte 4"/>
          <p:cNvSpPr/>
          <p:nvPr/>
        </p:nvSpPr>
        <p:spPr>
          <a:xfrm>
            <a:off x="323640" y="1800360"/>
            <a:ext cx="8424720" cy="15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Description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5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ESP32 is a series of system-on-a-chip (SoC) type microcontrollers from Espressif Systems.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The module is clocked at 240 MHz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integrates a colorful collection of peripherals ranging from capacitive touch sensors, Hall sensors, SD card interface, Ethernet, high-speed SPI, I2S and I2C UART.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 This board is programmed via the Arduino IDE and is compatible with LUA scripts. It has WiFi and Bluetooth interfaces ideal for connected objects.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323640" y="3645000"/>
            <a:ext cx="8424720" cy="3978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Characteristics: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Power supply: 5 Vdc via micro-USB,  3.3 VDC via Vin pins;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Microcontroller: ESP32;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Microprocessor: Tensilica LX6 Dual-Core;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Frequency: 240MHz, SRAM memory: 512 kB, Flash memory: 4 Mb;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Interfaces: I2C, SPI, 2x UART;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I/O available:  15 digital I/O including 10 PWM compatible, 2 x analog outputs (DAC), 15 x analog inputs (ADC);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Operating temperature: -40 to 125°C, Dimensions: 48 x 26 x 11.5mm;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ESP32-S wifi module.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9. The ESP32 board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Image 2" descr=""/>
          <p:cNvPicPr/>
          <p:nvPr/>
        </p:nvPicPr>
        <p:blipFill>
          <a:blip r:embed="rId1"/>
          <a:stretch/>
        </p:blipFill>
        <p:spPr>
          <a:xfrm>
            <a:off x="420840" y="2097720"/>
            <a:ext cx="8301600" cy="412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7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79160" y="2514600"/>
            <a:ext cx="3178440" cy="1697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10. The marketplace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Espace réservé du texte 2"/>
          <p:cNvSpPr/>
          <p:nvPr/>
        </p:nvSpPr>
        <p:spPr>
          <a:xfrm>
            <a:off x="307800" y="4631040"/>
            <a:ext cx="2849760" cy="155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Calibri"/>
              </a:rPr>
              <a:t>Components can be found in electronic shops in your city or you can order them from dedicated websites!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262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AutoShape 12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AutoShape 4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4"/>
          <p:cNvSpPr/>
          <p:nvPr/>
        </p:nvSpPr>
        <p:spPr>
          <a:xfrm>
            <a:off x="3844800" y="552240"/>
            <a:ext cx="4667760" cy="54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28584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https://aliexpress.com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en-US" sz="1900" spc="-1" strike="noStrike">
              <a:latin typeface="Arial"/>
            </a:endParaRPr>
          </a:p>
          <a:p>
            <a:pPr marL="28584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https://alibaba.com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en-US" sz="1900" spc="-1" strike="noStrike">
              <a:latin typeface="Arial"/>
            </a:endParaRPr>
          </a:p>
        </p:txBody>
      </p:sp>
      <p:sp>
        <p:nvSpPr>
          <p:cNvPr id="267" name="sketch line 2"/>
          <p:cNvSpPr/>
          <p:nvPr/>
        </p:nvSpPr>
        <p:spPr>
          <a:xfrm>
            <a:off x="628560" y="4343400"/>
            <a:ext cx="257184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10. You will need a PC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ZoneTexte 4"/>
          <p:cNvSpPr/>
          <p:nvPr/>
        </p:nvSpPr>
        <p:spPr>
          <a:xfrm>
            <a:off x="429480" y="1971720"/>
            <a:ext cx="8390880" cy="11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You will need :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PC or a desktop computer (with Linux or windows operating system).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background in electronics and computer programming will be necessary.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permanent internet connection whose name and password will be used in the operating program of the device.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2" name="Image 4" descr=""/>
          <p:cNvPicPr/>
          <p:nvPr/>
        </p:nvPicPr>
        <p:blipFill>
          <a:blip r:embed="rId1"/>
          <a:stretch/>
        </p:blipFill>
        <p:spPr>
          <a:xfrm>
            <a:off x="4556160" y="3814920"/>
            <a:ext cx="3517560" cy="2638080"/>
          </a:xfrm>
          <a:prstGeom prst="rect">
            <a:avLst/>
          </a:prstGeom>
          <a:ln w="0">
            <a:noFill/>
          </a:ln>
        </p:spPr>
      </p:pic>
      <p:pic>
        <p:nvPicPr>
          <p:cNvPr id="273" name="Image 6" descr=""/>
          <p:cNvPicPr/>
          <p:nvPr/>
        </p:nvPicPr>
        <p:blipFill>
          <a:blip r:embed="rId2"/>
          <a:stretch/>
        </p:blipFill>
        <p:spPr>
          <a:xfrm>
            <a:off x="1043640" y="3513960"/>
            <a:ext cx="3069720" cy="293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17"/>
          <p:cNvSpPr/>
          <p:nvPr/>
        </p:nvSpPr>
        <p:spPr>
          <a:xfrm>
            <a:off x="0" y="1368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228600" y="640080"/>
            <a:ext cx="3657600" cy="356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300" spc="-1" strike="noStrike">
                <a:solidFill>
                  <a:srgbClr val="203864"/>
                </a:solidFill>
                <a:latin typeface="Calibri Light"/>
              </a:rPr>
              <a:t>2. </a:t>
            </a:r>
            <a:br>
              <a:rPr sz="3300"/>
            </a:br>
            <a:r>
              <a:rPr b="1" lang="en-US" sz="3300" spc="-1" strike="noStrike">
                <a:solidFill>
                  <a:srgbClr val="203864"/>
                </a:solidFill>
                <a:latin typeface="Calibri Light"/>
              </a:rPr>
              <a:t>CONNECT AND TEST THE COMPONENTS</a:t>
            </a:r>
            <a:endParaRPr b="0" lang="en-US" sz="3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sketchy line"/>
          <p:cNvSpPr/>
          <p:nvPr/>
        </p:nvSpPr>
        <p:spPr>
          <a:xfrm>
            <a:off x="667800" y="4409280"/>
            <a:ext cx="2605680" cy="18000"/>
          </a:xfrm>
          <a:custGeom>
            <a:avLst/>
            <a:gdLst/>
            <a:ahLst/>
            <a:rect l="l" t="t" r="r" b="b"/>
            <a:pathLst>
              <a:path fill="none" w="2606040" h="18288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stroke="0" w="2606040" h="18288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fill="none" stroke="0" w="2606040" h="18288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428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Picture 6"/>
          <p:cNvSpPr/>
          <p:nvPr/>
        </p:nvSpPr>
        <p:spPr>
          <a:xfrm>
            <a:off x="3983760" y="0"/>
            <a:ext cx="5158800" cy="6857640"/>
          </a:xfrm>
          <a:custGeom>
            <a:avLst/>
            <a:gdLst/>
            <a:ah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73040" y="552240"/>
            <a:ext cx="2564640" cy="1462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0" lang="en-US" sz="4200" spc="-1" strike="noStrike">
                <a:solidFill>
                  <a:srgbClr val="000000"/>
                </a:solidFill>
                <a:latin typeface="Calibri Light"/>
              </a:rPr>
              <a:t>The block diagram 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sketch line"/>
          <p:cNvSpPr/>
          <p:nvPr/>
        </p:nvSpPr>
        <p:spPr>
          <a:xfrm rot="5400000">
            <a:off x="2480760" y="1227600"/>
            <a:ext cx="1554120" cy="13320"/>
          </a:xfrm>
          <a:custGeom>
            <a:avLst/>
            <a:gdLst/>
            <a:ahLst/>
            <a:rect l="l" t="t" r="r" b="b"/>
            <a:pathLst>
              <a:path fill="none" w="1554480" h="13716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stroke="0" w="1554480" h="13716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fill="none" stroke="0" w="1554480" h="13716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Ellipse 28"/>
          <p:cNvSpPr/>
          <p:nvPr/>
        </p:nvSpPr>
        <p:spPr>
          <a:xfrm>
            <a:off x="3336480" y="332640"/>
            <a:ext cx="659160" cy="673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3200" spc="-1" strike="noStrike">
                <a:solidFill>
                  <a:srgbClr val="ffffff"/>
                </a:solidFill>
                <a:latin typeface="Calibri"/>
              </a:rPr>
              <a:t>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1" name="Ellipse 30"/>
          <p:cNvSpPr/>
          <p:nvPr/>
        </p:nvSpPr>
        <p:spPr>
          <a:xfrm>
            <a:off x="3336840" y="1268640"/>
            <a:ext cx="658800" cy="610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3200" spc="-1" strike="noStrike">
                <a:solidFill>
                  <a:srgbClr val="ffffff"/>
                </a:solidFill>
                <a:latin typeface="Calibri"/>
              </a:rPr>
              <a:t>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2" name="Rectangle 32"/>
          <p:cNvSpPr/>
          <p:nvPr/>
        </p:nvSpPr>
        <p:spPr>
          <a:xfrm>
            <a:off x="3996000" y="332640"/>
            <a:ext cx="504036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just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First part of the system to be realized during this workshop.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Rectangle 33"/>
          <p:cNvSpPr/>
          <p:nvPr/>
        </p:nvSpPr>
        <p:spPr>
          <a:xfrm>
            <a:off x="3996000" y="1196640"/>
            <a:ext cx="5040360" cy="13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just">
              <a:lnSpc>
                <a:spcPct val="11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We are counting on you to carry out the second part of the system, once you return home!!!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1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Because you would already be equipped during the workshop (components, knowledge, etc.).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Ellipse 34"/>
          <p:cNvSpPr/>
          <p:nvPr/>
        </p:nvSpPr>
        <p:spPr>
          <a:xfrm>
            <a:off x="971640" y="3162600"/>
            <a:ext cx="914040" cy="91404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3200" spc="-1" strike="noStrike">
                <a:solidFill>
                  <a:srgbClr val="ffffff"/>
                </a:solidFill>
                <a:latin typeface="Calibri"/>
              </a:rPr>
              <a:t>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5" name="Ellipse 35"/>
          <p:cNvSpPr/>
          <p:nvPr/>
        </p:nvSpPr>
        <p:spPr>
          <a:xfrm>
            <a:off x="971640" y="5229360"/>
            <a:ext cx="914040" cy="91404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3200" spc="-1" strike="noStrike">
                <a:solidFill>
                  <a:srgbClr val="ffffff"/>
                </a:solidFill>
                <a:latin typeface="Calibri"/>
              </a:rPr>
              <a:t>2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6" name="Picture 2" descr=""/>
          <p:cNvPicPr/>
          <p:nvPr/>
        </p:nvPicPr>
        <p:blipFill>
          <a:blip r:embed="rId1"/>
          <a:stretch/>
        </p:blipFill>
        <p:spPr>
          <a:xfrm>
            <a:off x="2123640" y="4869000"/>
            <a:ext cx="3721320" cy="187200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3" descr=""/>
          <p:cNvPicPr/>
          <p:nvPr/>
        </p:nvPicPr>
        <p:blipFill>
          <a:blip r:embed="rId2"/>
          <a:stretch/>
        </p:blipFill>
        <p:spPr>
          <a:xfrm>
            <a:off x="2123640" y="2637000"/>
            <a:ext cx="5139720" cy="196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12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p>
            <a:pPr algn="ctr">
              <a:lnSpc>
                <a:spcPct val="90000"/>
              </a:lnSpc>
              <a:buNone/>
            </a:pPr>
            <a:r>
              <a:rPr b="0" lang="fr-SN" sz="4300" spc="-1" strike="noStrike">
                <a:solidFill>
                  <a:srgbClr val="000000"/>
                </a:solidFill>
                <a:latin typeface="Calibri Light"/>
              </a:rPr>
              <a:t>1. Connect the dust sensor PMS5003 with the ESP32 board</a:t>
            </a:r>
            <a:endParaRPr b="0" lang="en-US" sz="4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sketch line"/>
          <p:cNvSpPr/>
          <p:nvPr/>
        </p:nvSpPr>
        <p:spPr>
          <a:xfrm>
            <a:off x="628560" y="186516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Picture 2" descr=""/>
          <p:cNvPicPr/>
          <p:nvPr/>
        </p:nvPicPr>
        <p:blipFill>
          <a:blip r:embed="rId1"/>
          <a:srcRect l="15209" t="21230" r="15088" b="12328"/>
          <a:stretch/>
        </p:blipFill>
        <p:spPr>
          <a:xfrm>
            <a:off x="3204000" y="2532960"/>
            <a:ext cx="5837040" cy="31280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92" name="Tableau 7"/>
          <p:cNvGraphicFramePr/>
          <p:nvPr/>
        </p:nvGraphicFramePr>
        <p:xfrm>
          <a:off x="323640" y="2544480"/>
          <a:ext cx="2827440" cy="1893960"/>
        </p:xfrm>
        <a:graphic>
          <a:graphicData uri="http://schemas.openxmlformats.org/drawingml/2006/table">
            <a:tbl>
              <a:tblPr/>
              <a:tblGrid>
                <a:gridCol w="1508400"/>
                <a:gridCol w="1319400"/>
              </a:tblGrid>
              <a:tr h="315360">
                <a:tc gridSpan="2"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Standard connection pinout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1536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PMS5003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ESP32 board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536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RXD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D17 (TX2)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536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TXD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D16 (RX2)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536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716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5V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VIN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34"/>
          <p:cNvSpPr/>
          <p:nvPr/>
        </p:nvSpPr>
        <p:spPr>
          <a:xfrm>
            <a:off x="216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Freeform: Shape 36"/>
          <p:cNvSpPr/>
          <p:nvPr/>
        </p:nvSpPr>
        <p:spPr>
          <a:xfrm>
            <a:off x="0" y="0"/>
            <a:ext cx="3125160" cy="6857640"/>
          </a:xfrm>
          <a:custGeom>
            <a:avLst/>
            <a:gdLst/>
            <a:ahLst/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7d3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23640" y="1153440"/>
            <a:ext cx="2400120" cy="4460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Here are the steps to follow…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Arc 38"/>
          <p:cNvSpPr/>
          <p:nvPr/>
        </p:nvSpPr>
        <p:spPr>
          <a:xfrm flipV="1">
            <a:off x="5662800" y="2455200"/>
            <a:ext cx="3062160" cy="408312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127080">
            <a:solidFill>
              <a:srgbClr val="ffc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Rectangle 5"/>
          <p:cNvSpPr/>
          <p:nvPr/>
        </p:nvSpPr>
        <p:spPr>
          <a:xfrm>
            <a:off x="3136680" y="591480"/>
            <a:ext cx="5683680" cy="558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just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Here is how to proceed: </a:t>
            </a:r>
            <a:endParaRPr b="0" lang="en-US" sz="18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Purchase your electronic components and modules (sensors, programmable cards and accessories...).</a:t>
            </a:r>
            <a:endParaRPr b="0" lang="en-US" sz="18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Test of each electronic component and carry out the configuration test for each sensor using the CPU. </a:t>
            </a:r>
            <a:endParaRPr b="0" lang="en-US" sz="18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Connect the components with wires as shown on the block diagram. </a:t>
            </a:r>
            <a:endParaRPr b="0" lang="en-US" sz="18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Choose an API platform (Here Thingspeak). </a:t>
            </a:r>
            <a:endParaRPr b="0" lang="en-US" sz="18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Code and programme your block system (write the general operating code of the system using a software - use Arduino IDE, Python, Visual studio code or MicroPython…). </a:t>
            </a:r>
            <a:endParaRPr b="0" lang="en-US" sz="18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Power the block system and test it (check the data on the LCD screen and on Thingspeak). </a:t>
            </a:r>
            <a:endParaRPr b="0" lang="en-US" sz="18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If the system works, then perform a calibration of different sensors (use standard or reference grade instruments).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AutoShape 12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AutoShape 4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14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7000"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2. Connect the Temperature/Humidity sensor with the ESP32 board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sketch line"/>
          <p:cNvSpPr/>
          <p:nvPr/>
        </p:nvSpPr>
        <p:spPr>
          <a:xfrm>
            <a:off x="628560" y="186516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Image 7" descr=""/>
          <p:cNvPicPr/>
          <p:nvPr/>
        </p:nvPicPr>
        <p:blipFill>
          <a:blip r:embed="rId1"/>
          <a:srcRect l="15212" t="27938" r="38980" b="25876"/>
          <a:stretch/>
        </p:blipFill>
        <p:spPr>
          <a:xfrm>
            <a:off x="3204000" y="2084040"/>
            <a:ext cx="5688360" cy="37929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97" name="Tableau 9"/>
          <p:cNvGraphicFramePr/>
          <p:nvPr/>
        </p:nvGraphicFramePr>
        <p:xfrm>
          <a:off x="323640" y="3192120"/>
          <a:ext cx="2879640" cy="1578240"/>
        </p:xfrm>
        <a:graphic>
          <a:graphicData uri="http://schemas.openxmlformats.org/drawingml/2006/table">
            <a:tbl>
              <a:tblPr/>
              <a:tblGrid>
                <a:gridCol w="1371600"/>
                <a:gridCol w="1508400"/>
              </a:tblGrid>
              <a:tr h="315360">
                <a:tc gridSpan="2"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Connection pinout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1536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DHT11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ESP32 board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536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SIGNAL (Out)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GPIO15 (D15)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536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680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5V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VIN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AutoShape 12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Image 21" descr=""/>
          <p:cNvPicPr/>
          <p:nvPr/>
        </p:nvPicPr>
        <p:blipFill>
          <a:blip r:embed="rId1"/>
          <a:srcRect l="36074" t="13529" r="35012" b="5586"/>
          <a:stretch/>
        </p:blipFill>
        <p:spPr>
          <a:xfrm rot="5400000">
            <a:off x="4239000" y="1710000"/>
            <a:ext cx="3762360" cy="48240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02" name="Tableau 4"/>
          <p:cNvGraphicFramePr/>
          <p:nvPr/>
        </p:nvGraphicFramePr>
        <p:xfrm>
          <a:off x="323640" y="3609000"/>
          <a:ext cx="3023640" cy="1586880"/>
        </p:xfrm>
        <a:graphic>
          <a:graphicData uri="http://schemas.openxmlformats.org/drawingml/2006/table">
            <a:tbl>
              <a:tblPr/>
              <a:tblGrid>
                <a:gridCol w="1181160"/>
                <a:gridCol w="1842840"/>
              </a:tblGrid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800"/>
                        </a:spcAft>
                        <a:buNone/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DS3231 Module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800"/>
                        </a:spcAft>
                        <a:buNone/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ESP32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800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800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800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VCC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800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3.3V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800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SDA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800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GPIO21 (I2C SDA)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800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800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GPIO22  (I2C SCL)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3. Connect the RTC  module with the ESP32 board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sketch line"/>
          <p:cNvSpPr/>
          <p:nvPr/>
        </p:nvSpPr>
        <p:spPr>
          <a:xfrm>
            <a:off x="628560" y="186516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07" name="Tableau 5"/>
          <p:cNvGraphicFramePr/>
          <p:nvPr/>
        </p:nvGraphicFramePr>
        <p:xfrm>
          <a:off x="307800" y="3364560"/>
          <a:ext cx="2823120" cy="2305440"/>
        </p:xfrm>
        <a:graphic>
          <a:graphicData uri="http://schemas.openxmlformats.org/drawingml/2006/table">
            <a:tbl>
              <a:tblPr/>
              <a:tblGrid>
                <a:gridCol w="1260720"/>
                <a:gridCol w="1562760"/>
              </a:tblGrid>
              <a:tr h="329040">
                <a:tc>
                  <a:txBody>
                    <a:bodyPr lIns="6840" rIns="6840" tIns="6840" bIns="684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SD Card Pin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840" rIns="6840" tIns="6840" bIns="684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EPS32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329040"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9040"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VCC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V5 or 3V3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9040"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MISO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9040"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MOSI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9040"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1200"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" rIns="6840" tIns="6840" bIns="684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" marR="68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08" name="Image 28" descr="SD Card Module ESP32 NodeMCU"/>
          <p:cNvPicPr/>
          <p:nvPr/>
        </p:nvPicPr>
        <p:blipFill>
          <a:blip r:embed="rId1"/>
          <a:srcRect l="0" t="0" r="0" b="7616"/>
          <a:stretch/>
        </p:blipFill>
        <p:spPr>
          <a:xfrm>
            <a:off x="3289680" y="2133000"/>
            <a:ext cx="5602680" cy="4392000"/>
          </a:xfrm>
          <a:prstGeom prst="rect">
            <a:avLst/>
          </a:prstGeom>
          <a:ln w="0">
            <a:noFill/>
          </a:ln>
        </p:spPr>
      </p:pic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28560" y="3326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4. Connect the MicroSD support with the ESP32 board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sketch line"/>
          <p:cNvSpPr/>
          <p:nvPr/>
        </p:nvSpPr>
        <p:spPr>
          <a:xfrm>
            <a:off x="628560" y="186516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 21" descr="https://cdn.shopify.com/s/files/1/0020/8027/6524/files/Diagrama-Esp32-s_lcd20x4I2C_bb_1024x1024.png?v=1624809696"/>
          <p:cNvPicPr/>
          <p:nvPr/>
        </p:nvPicPr>
        <p:blipFill>
          <a:blip r:embed="rId1"/>
          <a:stretch/>
        </p:blipFill>
        <p:spPr>
          <a:xfrm>
            <a:off x="810360" y="2157120"/>
            <a:ext cx="7704360" cy="3905280"/>
          </a:xfrm>
          <a:prstGeom prst="rect">
            <a:avLst/>
          </a:prstGeom>
          <a:ln w="0">
            <a:noFill/>
          </a:ln>
        </p:spPr>
      </p:pic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28560" y="3326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5. Connect the LCD I2C 20x4 </a:t>
            </a: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screen </a:t>
            </a: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with the ESP32 board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sketch line"/>
          <p:cNvSpPr/>
          <p:nvPr/>
        </p:nvSpPr>
        <p:spPr>
          <a:xfrm>
            <a:off x="628560" y="186516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14" name="Tableau 3"/>
          <p:cNvGraphicFramePr/>
          <p:nvPr/>
        </p:nvGraphicFramePr>
        <p:xfrm>
          <a:off x="5436000" y="4509000"/>
          <a:ext cx="2934360" cy="1929240"/>
        </p:xfrm>
        <a:graphic>
          <a:graphicData uri="http://schemas.openxmlformats.org/drawingml/2006/table">
            <a:tbl>
              <a:tblPr/>
              <a:tblGrid>
                <a:gridCol w="1355760"/>
                <a:gridCol w="1578960"/>
              </a:tblGrid>
              <a:tr h="303840">
                <a:tc gridSpan="2"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Connection pinout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0320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LCD I2C 20x4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ESP32 board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528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SDA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528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D22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528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636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5V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VIN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AutoShape 12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AutoShape 4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Rectangle 5"/>
          <p:cNvSpPr/>
          <p:nvPr/>
        </p:nvSpPr>
        <p:spPr>
          <a:xfrm>
            <a:off x="467640" y="1940760"/>
            <a:ext cx="81694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fr-FR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Go to </a:t>
            </a:r>
            <a:r>
              <a:rPr b="0" lang="fr-FR" sz="1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ThingSpeak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 (</a:t>
            </a:r>
            <a:r>
              <a:rPr b="0" lang="fr-FR" sz="1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https://thingspeak.com/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) and click the “</a:t>
            </a: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Get Started For Free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” button to create a new account.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This account is linked to a Mathworks account. So, if you already have a Mathworks account, then you should log in with that account.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28560" y="3326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3000"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6. Connect the </a:t>
            </a:r>
            <a:r>
              <a:rPr b="0" lang="fr-FR" sz="3600" spc="-1" strike="noStrike">
                <a:solidFill>
                  <a:srgbClr val="000000"/>
                </a:solidFill>
                <a:latin typeface="Calibri Light"/>
              </a:rPr>
              <a:t>system to the Cloud plateform : ThingSpeak – Getting Started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sketch line"/>
          <p:cNvSpPr/>
          <p:nvPr/>
        </p:nvSpPr>
        <p:spPr>
          <a:xfrm>
            <a:off x="628560" y="186516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2" name="Image 2" descr=""/>
          <p:cNvPicPr/>
          <p:nvPr/>
        </p:nvPicPr>
        <p:blipFill>
          <a:blip r:embed="rId4"/>
          <a:srcRect l="0" t="7861" r="4558" b="30216"/>
          <a:stretch/>
        </p:blipFill>
        <p:spPr>
          <a:xfrm>
            <a:off x="303840" y="3141000"/>
            <a:ext cx="8536320" cy="32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 30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228600" y="640800"/>
            <a:ext cx="3233880" cy="558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10. The marketplace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sketch line"/>
          <p:cNvSpPr/>
          <p:nvPr/>
        </p:nvSpPr>
        <p:spPr>
          <a:xfrm flipH="1">
            <a:off x="3461400" y="644760"/>
            <a:ext cx="13320" cy="5590080"/>
          </a:xfrm>
          <a:custGeom>
            <a:avLst/>
            <a:gdLst/>
            <a:ahLst/>
            <a:rect l="l" t="t" r="r" b="b"/>
            <a:pathLst>
              <a:path fill="none" w="13716" h="5590381">
                <a:moveTo>
                  <a:pt x="0" y="0"/>
                </a:moveTo>
                <a:cubicBezTo>
                  <a:pt x="6858" y="-583"/>
                  <a:pt x="7851" y="431"/>
                  <a:pt x="13716" y="0"/>
                </a:cubicBezTo>
                <a:cubicBezTo>
                  <a:pt x="34933" y="215318"/>
                  <a:pt x="27251" y="565582"/>
                  <a:pt x="13716" y="754701"/>
                </a:cubicBezTo>
                <a:cubicBezTo>
                  <a:pt x="-46127" y="1001571"/>
                  <a:pt x="16502" y="1226848"/>
                  <a:pt x="13716" y="1565307"/>
                </a:cubicBezTo>
                <a:cubicBezTo>
                  <a:pt x="518" y="1889109"/>
                  <a:pt x="-16367" y="2000548"/>
                  <a:pt x="13716" y="2152297"/>
                </a:cubicBezTo>
                <a:cubicBezTo>
                  <a:pt x="-27751" y="2293511"/>
                  <a:pt x="26467" y="2577637"/>
                  <a:pt x="13716" y="2906998"/>
                </a:cubicBezTo>
                <a:cubicBezTo>
                  <a:pt x="10317" y="3210592"/>
                  <a:pt x="23894" y="3347388"/>
                  <a:pt x="13716" y="3549892"/>
                </a:cubicBezTo>
                <a:cubicBezTo>
                  <a:pt x="-2084" y="3774164"/>
                  <a:pt x="29811" y="3846282"/>
                  <a:pt x="13716" y="4080978"/>
                </a:cubicBezTo>
                <a:cubicBezTo>
                  <a:pt x="-34083" y="4316157"/>
                  <a:pt x="-21714" y="4469094"/>
                  <a:pt x="13716" y="4835680"/>
                </a:cubicBezTo>
                <a:cubicBezTo>
                  <a:pt x="54813" y="5147918"/>
                  <a:pt x="-17924" y="5390556"/>
                  <a:pt x="13716" y="5590381"/>
                </a:cubicBezTo>
                <a:cubicBezTo>
                  <a:pt x="8175" y="5590136"/>
                  <a:pt x="6849" y="5590599"/>
                  <a:pt x="0" y="5590381"/>
                </a:cubicBezTo>
                <a:cubicBezTo>
                  <a:pt x="25138" y="5250698"/>
                  <a:pt x="-4619" y="5075445"/>
                  <a:pt x="0" y="4835680"/>
                </a:cubicBezTo>
                <a:cubicBezTo>
                  <a:pt x="36581" y="4590550"/>
                  <a:pt x="3022" y="4474529"/>
                  <a:pt x="0" y="4304593"/>
                </a:cubicBezTo>
                <a:cubicBezTo>
                  <a:pt x="-12701" y="4111845"/>
                  <a:pt x="27688" y="3905584"/>
                  <a:pt x="0" y="3773507"/>
                </a:cubicBezTo>
                <a:cubicBezTo>
                  <a:pt x="-26601" y="3606595"/>
                  <a:pt x="-5508" y="3333425"/>
                  <a:pt x="0" y="3186517"/>
                </a:cubicBezTo>
                <a:cubicBezTo>
                  <a:pt x="27803" y="3020623"/>
                  <a:pt x="39608" y="2648539"/>
                  <a:pt x="0" y="2487720"/>
                </a:cubicBezTo>
                <a:cubicBezTo>
                  <a:pt x="-30668" y="2356394"/>
                  <a:pt x="-10848" y="2125581"/>
                  <a:pt x="0" y="1956633"/>
                </a:cubicBezTo>
                <a:cubicBezTo>
                  <a:pt x="21350" y="1832604"/>
                  <a:pt x="13098" y="1675326"/>
                  <a:pt x="0" y="1425547"/>
                </a:cubicBezTo>
                <a:cubicBezTo>
                  <a:pt x="51943" y="1231575"/>
                  <a:pt x="-49685" y="947153"/>
                  <a:pt x="0" y="614942"/>
                </a:cubicBezTo>
                <a:cubicBezTo>
                  <a:pt x="23685" y="274445"/>
                  <a:pt x="15608" y="143232"/>
                  <a:pt x="0" y="0"/>
                </a:cubicBezTo>
                <a:close/>
              </a:path>
              <a:path stroke="0" w="13716" h="5590381">
                <a:moveTo>
                  <a:pt x="0" y="0"/>
                </a:moveTo>
                <a:cubicBezTo>
                  <a:pt x="4519" y="745"/>
                  <a:pt x="7608" y="27"/>
                  <a:pt x="13716" y="0"/>
                </a:cubicBezTo>
                <a:cubicBezTo>
                  <a:pt x="44022" y="114427"/>
                  <a:pt x="8229" y="453118"/>
                  <a:pt x="13716" y="698798"/>
                </a:cubicBezTo>
                <a:cubicBezTo>
                  <a:pt x="34424" y="963774"/>
                  <a:pt x="36600" y="1212364"/>
                  <a:pt x="13716" y="1397595"/>
                </a:cubicBezTo>
                <a:cubicBezTo>
                  <a:pt x="48283" y="1542354"/>
                  <a:pt x="25375" y="1802464"/>
                  <a:pt x="13716" y="2152297"/>
                </a:cubicBezTo>
                <a:cubicBezTo>
                  <a:pt x="3835" y="2525678"/>
                  <a:pt x="21814" y="2592868"/>
                  <a:pt x="13716" y="2739287"/>
                </a:cubicBezTo>
                <a:cubicBezTo>
                  <a:pt x="1084" y="2874965"/>
                  <a:pt x="-36448" y="3144013"/>
                  <a:pt x="13716" y="3493988"/>
                </a:cubicBezTo>
                <a:cubicBezTo>
                  <a:pt x="-17205" y="3852647"/>
                  <a:pt x="66492" y="4038484"/>
                  <a:pt x="13716" y="4304593"/>
                </a:cubicBezTo>
                <a:cubicBezTo>
                  <a:pt x="-83354" y="4564310"/>
                  <a:pt x="113944" y="5225828"/>
                  <a:pt x="13716" y="5590381"/>
                </a:cubicBezTo>
                <a:cubicBezTo>
                  <a:pt x="9333" y="5590250"/>
                  <a:pt x="5993" y="5589792"/>
                  <a:pt x="0" y="5590381"/>
                </a:cubicBezTo>
                <a:cubicBezTo>
                  <a:pt x="35863" y="5257220"/>
                  <a:pt x="-32757" y="5135372"/>
                  <a:pt x="0" y="4835680"/>
                </a:cubicBezTo>
                <a:cubicBezTo>
                  <a:pt x="7921" y="4562721"/>
                  <a:pt x="-29047" y="4351594"/>
                  <a:pt x="0" y="4136882"/>
                </a:cubicBezTo>
                <a:cubicBezTo>
                  <a:pt x="1393" y="3929098"/>
                  <a:pt x="-4372" y="3755796"/>
                  <a:pt x="0" y="3549892"/>
                </a:cubicBezTo>
                <a:cubicBezTo>
                  <a:pt x="-14123" y="3323552"/>
                  <a:pt x="21701" y="3076195"/>
                  <a:pt x="0" y="2851094"/>
                </a:cubicBezTo>
                <a:cubicBezTo>
                  <a:pt x="-51577" y="2661940"/>
                  <a:pt x="-7702" y="2448681"/>
                  <a:pt x="0" y="2264104"/>
                </a:cubicBezTo>
                <a:cubicBezTo>
                  <a:pt x="-8180" y="2080123"/>
                  <a:pt x="16108" y="1991682"/>
                  <a:pt x="0" y="1733018"/>
                </a:cubicBezTo>
                <a:cubicBezTo>
                  <a:pt x="-21280" y="1472795"/>
                  <a:pt x="8343" y="1385598"/>
                  <a:pt x="0" y="1090124"/>
                </a:cubicBezTo>
                <a:cubicBezTo>
                  <a:pt x="41559" y="815693"/>
                  <a:pt x="-53513" y="485395"/>
                  <a:pt x="0" y="0"/>
                </a:cubicBezTo>
                <a:close/>
              </a:path>
              <a:path fill="none" stroke="0" w="13716" h="5590381">
                <a:moveTo>
                  <a:pt x="0" y="0"/>
                </a:moveTo>
                <a:cubicBezTo>
                  <a:pt x="6692" y="-634"/>
                  <a:pt x="7933" y="727"/>
                  <a:pt x="13716" y="0"/>
                </a:cubicBezTo>
                <a:cubicBezTo>
                  <a:pt x="-11397" y="210553"/>
                  <a:pt x="41795" y="570219"/>
                  <a:pt x="13716" y="754701"/>
                </a:cubicBezTo>
                <a:cubicBezTo>
                  <a:pt x="-16345" y="939055"/>
                  <a:pt x="5480" y="1271330"/>
                  <a:pt x="13716" y="1565307"/>
                </a:cubicBezTo>
                <a:cubicBezTo>
                  <a:pt x="214" y="1888228"/>
                  <a:pt x="-22439" y="2000817"/>
                  <a:pt x="13716" y="2152297"/>
                </a:cubicBezTo>
                <a:cubicBezTo>
                  <a:pt x="36483" y="2302199"/>
                  <a:pt x="43294" y="2645200"/>
                  <a:pt x="13716" y="2906998"/>
                </a:cubicBezTo>
                <a:cubicBezTo>
                  <a:pt x="10400" y="3203875"/>
                  <a:pt x="27719" y="3309255"/>
                  <a:pt x="13716" y="3549892"/>
                </a:cubicBezTo>
                <a:cubicBezTo>
                  <a:pt x="-8323" y="3767364"/>
                  <a:pt x="36239" y="3859248"/>
                  <a:pt x="13716" y="4080978"/>
                </a:cubicBezTo>
                <a:cubicBezTo>
                  <a:pt x="-28362" y="4308528"/>
                  <a:pt x="-17360" y="4464817"/>
                  <a:pt x="13716" y="4835680"/>
                </a:cubicBezTo>
                <a:cubicBezTo>
                  <a:pt x="37186" y="5120324"/>
                  <a:pt x="-5183" y="5409792"/>
                  <a:pt x="13716" y="5590381"/>
                </a:cubicBezTo>
                <a:cubicBezTo>
                  <a:pt x="8151" y="5590111"/>
                  <a:pt x="6756" y="5590651"/>
                  <a:pt x="0" y="5590381"/>
                </a:cubicBezTo>
                <a:cubicBezTo>
                  <a:pt x="366" y="5289836"/>
                  <a:pt x="-51421" y="5037027"/>
                  <a:pt x="0" y="4835680"/>
                </a:cubicBezTo>
                <a:cubicBezTo>
                  <a:pt x="30695" y="4638845"/>
                  <a:pt x="15954" y="4503929"/>
                  <a:pt x="0" y="4304593"/>
                </a:cubicBezTo>
                <a:cubicBezTo>
                  <a:pt x="14622" y="4089881"/>
                  <a:pt x="18900" y="3917008"/>
                  <a:pt x="0" y="3773507"/>
                </a:cubicBezTo>
                <a:cubicBezTo>
                  <a:pt x="-3147" y="3613850"/>
                  <a:pt x="-23547" y="3335869"/>
                  <a:pt x="0" y="3186517"/>
                </a:cubicBezTo>
                <a:cubicBezTo>
                  <a:pt x="5486" y="3055843"/>
                  <a:pt x="41826" y="2645889"/>
                  <a:pt x="0" y="2487720"/>
                </a:cubicBezTo>
                <a:cubicBezTo>
                  <a:pt x="-23992" y="2347034"/>
                  <a:pt x="14189" y="2145771"/>
                  <a:pt x="0" y="1956633"/>
                </a:cubicBezTo>
                <a:cubicBezTo>
                  <a:pt x="14669" y="1780910"/>
                  <a:pt x="-4302" y="1660669"/>
                  <a:pt x="0" y="1425547"/>
                </a:cubicBezTo>
                <a:cubicBezTo>
                  <a:pt x="70611" y="1196115"/>
                  <a:pt x="14725" y="924393"/>
                  <a:pt x="0" y="614942"/>
                </a:cubicBezTo>
                <a:cubicBezTo>
                  <a:pt x="-2330" y="269013"/>
                  <a:pt x="15133" y="132669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Espace réservé du texte 2"/>
          <p:cNvSpPr/>
          <p:nvPr/>
        </p:nvSpPr>
        <p:spPr>
          <a:xfrm>
            <a:off x="4140000" y="5301360"/>
            <a:ext cx="4176000" cy="855000"/>
          </a:xfrm>
          <a:prstGeom prst="rect">
            <a:avLst/>
          </a:prstGeom>
          <a:solidFill>
            <a:srgbClr val="bdd7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Calibri"/>
              </a:rPr>
              <a:t>The device can be built with components at a total cost below </a:t>
            </a:r>
            <a:r>
              <a:rPr b="1" lang="en-US" sz="1900" spc="-1" strike="noStrike">
                <a:solidFill>
                  <a:srgbClr val="000000"/>
                </a:solidFill>
                <a:latin typeface="Calibri"/>
              </a:rPr>
              <a:t>€100</a:t>
            </a:r>
            <a:r>
              <a:rPr b="0" lang="en-US" sz="19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27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AutoShape 12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AutoShape 4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31" name="Tableau 1"/>
          <p:cNvGraphicFramePr/>
          <p:nvPr/>
        </p:nvGraphicFramePr>
        <p:xfrm>
          <a:off x="4179960" y="1196640"/>
          <a:ext cx="3991680" cy="3311280"/>
        </p:xfrm>
        <a:graphic>
          <a:graphicData uri="http://schemas.openxmlformats.org/drawingml/2006/table">
            <a:tbl>
              <a:tblPr/>
              <a:tblGrid>
                <a:gridCol w="2448000"/>
                <a:gridCol w="1544040"/>
              </a:tblGrid>
              <a:tr h="23040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S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Item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fr-S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Unit price (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€)</a:t>
                      </a:r>
                      <a:r>
                        <a:rPr b="1" lang="fr-S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800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PMS5003 sensor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33,69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3040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DHT-11 Sensor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3,05 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476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SD card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3,81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476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RTC module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3,81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476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LCD 20x4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6,10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476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SD support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3,81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476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ESP32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15,24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476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Jumper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3,05 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476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0,76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476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Test plate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3,80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4760">
                <a:tc>
                  <a:txBody>
                    <a:bodyPr lIns="62640" rIns="6264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Power supply adapter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2640" rIns="62640" tIns="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2640" marR="62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AutoShape 12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AutoShape 4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Rectangle 10"/>
          <p:cNvSpPr/>
          <p:nvPr/>
        </p:nvSpPr>
        <p:spPr>
          <a:xfrm>
            <a:off x="254520" y="2124000"/>
            <a:ext cx="1724760" cy="638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1, Create your channels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7" name="Image 23" descr="ThingSpeak Getting Started my channels tab"/>
          <p:cNvPicPr/>
          <p:nvPr/>
        </p:nvPicPr>
        <p:blipFill>
          <a:blip r:embed="rId1"/>
          <a:srcRect l="0" t="0" r="0" b="7955"/>
          <a:stretch/>
        </p:blipFill>
        <p:spPr>
          <a:xfrm>
            <a:off x="2483640" y="2084760"/>
            <a:ext cx="2585160" cy="16570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338" name="Image 24" descr="ESP32 ESP8266 NodeMCU ThingSpeak Create New Channel"/>
          <p:cNvPicPr/>
          <p:nvPr/>
        </p:nvPicPr>
        <p:blipFill>
          <a:blip r:embed="rId2"/>
          <a:srcRect l="0" t="0" r="0" b="5948"/>
          <a:stretch/>
        </p:blipFill>
        <p:spPr>
          <a:xfrm>
            <a:off x="5580000" y="2084760"/>
            <a:ext cx="2580480" cy="16570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39" name="Rectangle 11"/>
          <p:cNvSpPr/>
          <p:nvPr/>
        </p:nvSpPr>
        <p:spPr>
          <a:xfrm>
            <a:off x="254520" y="4471920"/>
            <a:ext cx="1724760" cy="146124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2.Type the name of the channel and add a description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0" name="Image 27" descr="ThingSpeak Customize Chart Private View ThingSpeak"/>
          <p:cNvPicPr/>
          <p:nvPr/>
        </p:nvPicPr>
        <p:blipFill>
          <a:blip r:embed="rId3"/>
          <a:stretch/>
        </p:blipFill>
        <p:spPr>
          <a:xfrm>
            <a:off x="4428000" y="4293000"/>
            <a:ext cx="1951200" cy="1758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41" name="Flèche droite 13"/>
          <p:cNvSpPr/>
          <p:nvPr/>
        </p:nvSpPr>
        <p:spPr>
          <a:xfrm>
            <a:off x="5148000" y="2770560"/>
            <a:ext cx="359640" cy="241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Flèche droite 32"/>
          <p:cNvSpPr/>
          <p:nvPr/>
        </p:nvSpPr>
        <p:spPr>
          <a:xfrm>
            <a:off x="4212000" y="5013000"/>
            <a:ext cx="208440" cy="241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43" name="Image 39" descr=""/>
          <p:cNvPicPr/>
          <p:nvPr/>
        </p:nvPicPr>
        <p:blipFill>
          <a:blip r:embed="rId4"/>
          <a:srcRect l="5310" t="0" r="37643" b="16156"/>
          <a:stretch/>
        </p:blipFill>
        <p:spPr>
          <a:xfrm>
            <a:off x="2195640" y="4293000"/>
            <a:ext cx="2016000" cy="1758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44" name="Flèche droite 28"/>
          <p:cNvSpPr/>
          <p:nvPr/>
        </p:nvSpPr>
        <p:spPr>
          <a:xfrm>
            <a:off x="6372360" y="4986720"/>
            <a:ext cx="208440" cy="241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Image 30" descr="ThingSpeak field 1 chart options save settings"/>
          <p:cNvPicPr/>
          <p:nvPr/>
        </p:nvPicPr>
        <p:blipFill>
          <a:blip r:embed="rId5"/>
          <a:stretch/>
        </p:blipFill>
        <p:spPr>
          <a:xfrm>
            <a:off x="6588360" y="4262760"/>
            <a:ext cx="2013840" cy="1758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28560" y="3326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3000"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6. Connect the </a:t>
            </a:r>
            <a:r>
              <a:rPr b="0" lang="fr-FR" sz="3600" spc="-1" strike="noStrike">
                <a:solidFill>
                  <a:srgbClr val="000000"/>
                </a:solidFill>
                <a:latin typeface="Calibri Light"/>
              </a:rPr>
              <a:t>system to the cloud plateform : ThingSpeak – Getting Started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sketch line"/>
          <p:cNvSpPr/>
          <p:nvPr/>
        </p:nvSpPr>
        <p:spPr>
          <a:xfrm>
            <a:off x="640440" y="181080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AutoShape 12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AutoShape 4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Rectangle 36"/>
          <p:cNvSpPr/>
          <p:nvPr/>
        </p:nvSpPr>
        <p:spPr>
          <a:xfrm>
            <a:off x="251640" y="2228760"/>
            <a:ext cx="1944000" cy="146124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3. Generate the API keys which will be customized in the working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28560" y="3326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3000"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6. Connect the </a:t>
            </a:r>
            <a:r>
              <a:rPr b="0" lang="fr-FR" sz="3600" spc="-1" strike="noStrike">
                <a:solidFill>
                  <a:srgbClr val="000000"/>
                </a:solidFill>
                <a:latin typeface="Calibri Light"/>
              </a:rPr>
              <a:t>system to the cloud plateform : ThingSpeak – Getting Started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sketch line"/>
          <p:cNvSpPr/>
          <p:nvPr/>
        </p:nvSpPr>
        <p:spPr>
          <a:xfrm>
            <a:off x="628560" y="186516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5" name="Picture 2" descr=""/>
          <p:cNvPicPr/>
          <p:nvPr/>
        </p:nvPicPr>
        <p:blipFill>
          <a:blip r:embed="rId1"/>
          <a:srcRect l="12185" t="17515" r="44519" b="33209"/>
          <a:stretch/>
        </p:blipFill>
        <p:spPr>
          <a:xfrm>
            <a:off x="2267640" y="2147760"/>
            <a:ext cx="6545160" cy="371772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356" name="Forme libre 5"/>
          <p:cNvSpPr/>
          <p:nvPr/>
        </p:nvSpPr>
        <p:spPr>
          <a:xfrm>
            <a:off x="5469480" y="4005000"/>
            <a:ext cx="2088000" cy="575640"/>
          </a:xfrm>
          <a:custGeom>
            <a:avLst/>
            <a:gdLst/>
            <a:ahLst/>
            <a:rect l="l" t="t" r="r" b="b"/>
            <a:pathLst>
              <a:path w="3235046" h="1230416">
                <a:moveTo>
                  <a:pt x="2430050" y="240859"/>
                </a:moveTo>
                <a:cubicBezTo>
                  <a:pt x="2334017" y="219982"/>
                  <a:pt x="2239084" y="193173"/>
                  <a:pt x="2141951" y="178229"/>
                </a:cubicBezTo>
                <a:cubicBezTo>
                  <a:pt x="2021635" y="159719"/>
                  <a:pt x="1899792" y="153071"/>
                  <a:pt x="1778696" y="140651"/>
                </a:cubicBezTo>
                <a:cubicBezTo>
                  <a:pt x="1601799" y="122508"/>
                  <a:pt x="1709627" y="135149"/>
                  <a:pt x="1553228" y="115599"/>
                </a:cubicBezTo>
                <a:cubicBezTo>
                  <a:pt x="1181733" y="119104"/>
                  <a:pt x="486148" y="-184351"/>
                  <a:pt x="175365" y="178229"/>
                </a:cubicBezTo>
                <a:cubicBezTo>
                  <a:pt x="70730" y="300303"/>
                  <a:pt x="243040" y="123080"/>
                  <a:pt x="112735" y="253385"/>
                </a:cubicBezTo>
                <a:cubicBezTo>
                  <a:pt x="104384" y="278437"/>
                  <a:pt x="101270" y="305898"/>
                  <a:pt x="87683" y="328542"/>
                </a:cubicBezTo>
                <a:cubicBezTo>
                  <a:pt x="75531" y="348796"/>
                  <a:pt x="48141" y="357520"/>
                  <a:pt x="37578" y="378646"/>
                </a:cubicBezTo>
                <a:cubicBezTo>
                  <a:pt x="27506" y="398789"/>
                  <a:pt x="6823" y="507371"/>
                  <a:pt x="0" y="541484"/>
                </a:cubicBezTo>
                <a:cubicBezTo>
                  <a:pt x="4175" y="641692"/>
                  <a:pt x="5117" y="742088"/>
                  <a:pt x="12526" y="842109"/>
                </a:cubicBezTo>
                <a:cubicBezTo>
                  <a:pt x="13501" y="855276"/>
                  <a:pt x="16599" y="869544"/>
                  <a:pt x="25052" y="879687"/>
                </a:cubicBezTo>
                <a:cubicBezTo>
                  <a:pt x="38417" y="895725"/>
                  <a:pt x="57596" y="905976"/>
                  <a:pt x="75157" y="917265"/>
                </a:cubicBezTo>
                <a:cubicBezTo>
                  <a:pt x="116116" y="943596"/>
                  <a:pt x="159903" y="965411"/>
                  <a:pt x="200417" y="992421"/>
                </a:cubicBezTo>
                <a:cubicBezTo>
                  <a:pt x="221239" y="1006303"/>
                  <a:pt x="291975" y="1057948"/>
                  <a:pt x="325677" y="1067577"/>
                </a:cubicBezTo>
                <a:cubicBezTo>
                  <a:pt x="366619" y="1079275"/>
                  <a:pt x="450937" y="1092629"/>
                  <a:pt x="450937" y="1092629"/>
                </a:cubicBezTo>
                <a:cubicBezTo>
                  <a:pt x="484340" y="1109330"/>
                  <a:pt x="516290" y="1129327"/>
                  <a:pt x="551146" y="1142733"/>
                </a:cubicBezTo>
                <a:cubicBezTo>
                  <a:pt x="571017" y="1150376"/>
                  <a:pt x="592829" y="1151451"/>
                  <a:pt x="613776" y="1155259"/>
                </a:cubicBezTo>
                <a:cubicBezTo>
                  <a:pt x="766291" y="1182989"/>
                  <a:pt x="607715" y="1152161"/>
                  <a:pt x="776614" y="1180311"/>
                </a:cubicBezTo>
                <a:cubicBezTo>
                  <a:pt x="810044" y="1185883"/>
                  <a:pt x="882786" y="1203574"/>
                  <a:pt x="914400" y="1205364"/>
                </a:cubicBezTo>
                <a:cubicBezTo>
                  <a:pt x="1110505" y="1216465"/>
                  <a:pt x="1306883" y="1222065"/>
                  <a:pt x="1503124" y="1230416"/>
                </a:cubicBezTo>
                <a:cubicBezTo>
                  <a:pt x="1586631" y="1217890"/>
                  <a:pt x="1671366" y="1211825"/>
                  <a:pt x="1753644" y="1192837"/>
                </a:cubicBezTo>
                <a:cubicBezTo>
                  <a:pt x="1780936" y="1186539"/>
                  <a:pt x="1802066" y="1163613"/>
                  <a:pt x="1828800" y="1155259"/>
                </a:cubicBezTo>
                <a:cubicBezTo>
                  <a:pt x="1869442" y="1142558"/>
                  <a:pt x="1912426" y="1139129"/>
                  <a:pt x="1954061" y="1130207"/>
                </a:cubicBezTo>
                <a:cubicBezTo>
                  <a:pt x="2079910" y="1103239"/>
                  <a:pt x="1908247" y="1125674"/>
                  <a:pt x="2154477" y="1105155"/>
                </a:cubicBezTo>
                <a:cubicBezTo>
                  <a:pt x="2179529" y="1096804"/>
                  <a:pt x="2205502" y="1090828"/>
                  <a:pt x="2229633" y="1080103"/>
                </a:cubicBezTo>
                <a:cubicBezTo>
                  <a:pt x="2243390" y="1073989"/>
                  <a:pt x="2253063" y="1060196"/>
                  <a:pt x="2267211" y="1055051"/>
                </a:cubicBezTo>
                <a:cubicBezTo>
                  <a:pt x="2335492" y="1030222"/>
                  <a:pt x="2375183" y="1030952"/>
                  <a:pt x="2442576" y="1017473"/>
                </a:cubicBezTo>
                <a:cubicBezTo>
                  <a:pt x="2517620" y="1002464"/>
                  <a:pt x="2472613" y="1007461"/>
                  <a:pt x="2555310" y="979895"/>
                </a:cubicBezTo>
                <a:cubicBezTo>
                  <a:pt x="2592682" y="967438"/>
                  <a:pt x="2643567" y="961010"/>
                  <a:pt x="2680570" y="954843"/>
                </a:cubicBezTo>
                <a:cubicBezTo>
                  <a:pt x="2701447" y="942317"/>
                  <a:pt x="2721764" y="928807"/>
                  <a:pt x="2743200" y="917265"/>
                </a:cubicBezTo>
                <a:cubicBezTo>
                  <a:pt x="2776082" y="899560"/>
                  <a:pt x="2813533" y="889568"/>
                  <a:pt x="2843409" y="867161"/>
                </a:cubicBezTo>
                <a:cubicBezTo>
                  <a:pt x="2860110" y="854635"/>
                  <a:pt x="2876143" y="841163"/>
                  <a:pt x="2893513" y="829583"/>
                </a:cubicBezTo>
                <a:cubicBezTo>
                  <a:pt x="2913770" y="816078"/>
                  <a:pt x="2936666" y="806613"/>
                  <a:pt x="2956143" y="792005"/>
                </a:cubicBezTo>
                <a:cubicBezTo>
                  <a:pt x="2970315" y="781376"/>
                  <a:pt x="2980112" y="765768"/>
                  <a:pt x="2993721" y="754427"/>
                </a:cubicBezTo>
                <a:cubicBezTo>
                  <a:pt x="3005286" y="744789"/>
                  <a:pt x="3019049" y="738124"/>
                  <a:pt x="3031299" y="729374"/>
                </a:cubicBezTo>
                <a:cubicBezTo>
                  <a:pt x="3060716" y="708361"/>
                  <a:pt x="3096219" y="683483"/>
                  <a:pt x="3118981" y="654218"/>
                </a:cubicBezTo>
                <a:cubicBezTo>
                  <a:pt x="3285261" y="440430"/>
                  <a:pt x="3111829" y="663602"/>
                  <a:pt x="3181611" y="541484"/>
                </a:cubicBezTo>
                <a:cubicBezTo>
                  <a:pt x="3191969" y="523358"/>
                  <a:pt x="3206663" y="508081"/>
                  <a:pt x="3219189" y="491380"/>
                </a:cubicBezTo>
                <a:cubicBezTo>
                  <a:pt x="3223364" y="478854"/>
                  <a:pt x="3231715" y="467006"/>
                  <a:pt x="3231715" y="453802"/>
                </a:cubicBezTo>
                <a:cubicBezTo>
                  <a:pt x="3231715" y="407684"/>
                  <a:pt x="3244771" y="354389"/>
                  <a:pt x="3219189" y="316016"/>
                </a:cubicBezTo>
                <a:cubicBezTo>
                  <a:pt x="3202812" y="291450"/>
                  <a:pt x="3160829" y="306940"/>
                  <a:pt x="3131507" y="303490"/>
                </a:cubicBezTo>
                <a:cubicBezTo>
                  <a:pt x="3089833" y="298587"/>
                  <a:pt x="3048000" y="295139"/>
                  <a:pt x="3006247" y="290964"/>
                </a:cubicBezTo>
                <a:cubicBezTo>
                  <a:pt x="2975610" y="275645"/>
                  <a:pt x="2951742" y="260758"/>
                  <a:pt x="2918565" y="253385"/>
                </a:cubicBezTo>
                <a:cubicBezTo>
                  <a:pt x="2893772" y="247875"/>
                  <a:pt x="2868048" y="247019"/>
                  <a:pt x="2843409" y="240859"/>
                </a:cubicBezTo>
                <a:cubicBezTo>
                  <a:pt x="2817790" y="234454"/>
                  <a:pt x="2794207" y="220674"/>
                  <a:pt x="2768252" y="215807"/>
                </a:cubicBezTo>
                <a:cubicBezTo>
                  <a:pt x="2727009" y="208074"/>
                  <a:pt x="2684697" y="207915"/>
                  <a:pt x="2642992" y="203281"/>
                </a:cubicBezTo>
                <a:cubicBezTo>
                  <a:pt x="2609535" y="199564"/>
                  <a:pt x="2576108" y="195516"/>
                  <a:pt x="2542784" y="190755"/>
                </a:cubicBezTo>
                <a:cubicBezTo>
                  <a:pt x="2517642" y="187163"/>
                  <a:pt x="2492421" y="183739"/>
                  <a:pt x="2467628" y="178229"/>
                </a:cubicBezTo>
                <a:cubicBezTo>
                  <a:pt x="2454739" y="175365"/>
                  <a:pt x="2443232" y="166463"/>
                  <a:pt x="2430050" y="165703"/>
                </a:cubicBezTo>
                <a:cubicBezTo>
                  <a:pt x="1957444" y="138437"/>
                  <a:pt x="1969238" y="140651"/>
                  <a:pt x="1653436" y="140651"/>
                </a:cubicBezTo>
              </a:path>
            </a:pathLst>
          </a:custGeom>
          <a:noFill/>
          <a:ln w="38160">
            <a:solidFill>
              <a:srgbClr val="7030a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Forme libre 15"/>
          <p:cNvSpPr/>
          <p:nvPr/>
        </p:nvSpPr>
        <p:spPr>
          <a:xfrm>
            <a:off x="6235200" y="4653000"/>
            <a:ext cx="2160000" cy="863640"/>
          </a:xfrm>
          <a:custGeom>
            <a:avLst/>
            <a:gdLst/>
            <a:ahLst/>
            <a:rect l="l" t="t" r="r" b="b"/>
            <a:pathLst>
              <a:path w="3235046" h="1230416">
                <a:moveTo>
                  <a:pt x="2430050" y="240859"/>
                </a:moveTo>
                <a:cubicBezTo>
                  <a:pt x="2334017" y="219982"/>
                  <a:pt x="2239084" y="193173"/>
                  <a:pt x="2141951" y="178229"/>
                </a:cubicBezTo>
                <a:cubicBezTo>
                  <a:pt x="2021635" y="159719"/>
                  <a:pt x="1899792" y="153071"/>
                  <a:pt x="1778696" y="140651"/>
                </a:cubicBezTo>
                <a:cubicBezTo>
                  <a:pt x="1601799" y="122508"/>
                  <a:pt x="1709627" y="135149"/>
                  <a:pt x="1553228" y="115599"/>
                </a:cubicBezTo>
                <a:cubicBezTo>
                  <a:pt x="1181733" y="119104"/>
                  <a:pt x="486148" y="-184351"/>
                  <a:pt x="175365" y="178229"/>
                </a:cubicBezTo>
                <a:cubicBezTo>
                  <a:pt x="70730" y="300303"/>
                  <a:pt x="243040" y="123080"/>
                  <a:pt x="112735" y="253385"/>
                </a:cubicBezTo>
                <a:cubicBezTo>
                  <a:pt x="104384" y="278437"/>
                  <a:pt x="101270" y="305898"/>
                  <a:pt x="87683" y="328542"/>
                </a:cubicBezTo>
                <a:cubicBezTo>
                  <a:pt x="75531" y="348796"/>
                  <a:pt x="48141" y="357520"/>
                  <a:pt x="37578" y="378646"/>
                </a:cubicBezTo>
                <a:cubicBezTo>
                  <a:pt x="27506" y="398789"/>
                  <a:pt x="6823" y="507371"/>
                  <a:pt x="0" y="541484"/>
                </a:cubicBezTo>
                <a:cubicBezTo>
                  <a:pt x="4175" y="641692"/>
                  <a:pt x="5117" y="742088"/>
                  <a:pt x="12526" y="842109"/>
                </a:cubicBezTo>
                <a:cubicBezTo>
                  <a:pt x="13501" y="855276"/>
                  <a:pt x="16599" y="869544"/>
                  <a:pt x="25052" y="879687"/>
                </a:cubicBezTo>
                <a:cubicBezTo>
                  <a:pt x="38417" y="895725"/>
                  <a:pt x="57596" y="905976"/>
                  <a:pt x="75157" y="917265"/>
                </a:cubicBezTo>
                <a:cubicBezTo>
                  <a:pt x="116116" y="943596"/>
                  <a:pt x="159903" y="965411"/>
                  <a:pt x="200417" y="992421"/>
                </a:cubicBezTo>
                <a:cubicBezTo>
                  <a:pt x="221239" y="1006303"/>
                  <a:pt x="291975" y="1057948"/>
                  <a:pt x="325677" y="1067577"/>
                </a:cubicBezTo>
                <a:cubicBezTo>
                  <a:pt x="366619" y="1079275"/>
                  <a:pt x="450937" y="1092629"/>
                  <a:pt x="450937" y="1092629"/>
                </a:cubicBezTo>
                <a:cubicBezTo>
                  <a:pt x="484340" y="1109330"/>
                  <a:pt x="516290" y="1129327"/>
                  <a:pt x="551146" y="1142733"/>
                </a:cubicBezTo>
                <a:cubicBezTo>
                  <a:pt x="571017" y="1150376"/>
                  <a:pt x="592829" y="1151451"/>
                  <a:pt x="613776" y="1155259"/>
                </a:cubicBezTo>
                <a:cubicBezTo>
                  <a:pt x="766291" y="1182989"/>
                  <a:pt x="607715" y="1152161"/>
                  <a:pt x="776614" y="1180311"/>
                </a:cubicBezTo>
                <a:cubicBezTo>
                  <a:pt x="810044" y="1185883"/>
                  <a:pt x="882786" y="1203574"/>
                  <a:pt x="914400" y="1205364"/>
                </a:cubicBezTo>
                <a:cubicBezTo>
                  <a:pt x="1110505" y="1216465"/>
                  <a:pt x="1306883" y="1222065"/>
                  <a:pt x="1503124" y="1230416"/>
                </a:cubicBezTo>
                <a:cubicBezTo>
                  <a:pt x="1586631" y="1217890"/>
                  <a:pt x="1671366" y="1211825"/>
                  <a:pt x="1753644" y="1192837"/>
                </a:cubicBezTo>
                <a:cubicBezTo>
                  <a:pt x="1780936" y="1186539"/>
                  <a:pt x="1802066" y="1163613"/>
                  <a:pt x="1828800" y="1155259"/>
                </a:cubicBezTo>
                <a:cubicBezTo>
                  <a:pt x="1869442" y="1142558"/>
                  <a:pt x="1912426" y="1139129"/>
                  <a:pt x="1954061" y="1130207"/>
                </a:cubicBezTo>
                <a:cubicBezTo>
                  <a:pt x="2079910" y="1103239"/>
                  <a:pt x="1908247" y="1125674"/>
                  <a:pt x="2154477" y="1105155"/>
                </a:cubicBezTo>
                <a:cubicBezTo>
                  <a:pt x="2179529" y="1096804"/>
                  <a:pt x="2205502" y="1090828"/>
                  <a:pt x="2229633" y="1080103"/>
                </a:cubicBezTo>
                <a:cubicBezTo>
                  <a:pt x="2243390" y="1073989"/>
                  <a:pt x="2253063" y="1060196"/>
                  <a:pt x="2267211" y="1055051"/>
                </a:cubicBezTo>
                <a:cubicBezTo>
                  <a:pt x="2335492" y="1030222"/>
                  <a:pt x="2375183" y="1030952"/>
                  <a:pt x="2442576" y="1017473"/>
                </a:cubicBezTo>
                <a:cubicBezTo>
                  <a:pt x="2517620" y="1002464"/>
                  <a:pt x="2472613" y="1007461"/>
                  <a:pt x="2555310" y="979895"/>
                </a:cubicBezTo>
                <a:cubicBezTo>
                  <a:pt x="2592682" y="967438"/>
                  <a:pt x="2643567" y="961010"/>
                  <a:pt x="2680570" y="954843"/>
                </a:cubicBezTo>
                <a:cubicBezTo>
                  <a:pt x="2701447" y="942317"/>
                  <a:pt x="2721764" y="928807"/>
                  <a:pt x="2743200" y="917265"/>
                </a:cubicBezTo>
                <a:cubicBezTo>
                  <a:pt x="2776082" y="899560"/>
                  <a:pt x="2813533" y="889568"/>
                  <a:pt x="2843409" y="867161"/>
                </a:cubicBezTo>
                <a:cubicBezTo>
                  <a:pt x="2860110" y="854635"/>
                  <a:pt x="2876143" y="841163"/>
                  <a:pt x="2893513" y="829583"/>
                </a:cubicBezTo>
                <a:cubicBezTo>
                  <a:pt x="2913770" y="816078"/>
                  <a:pt x="2936666" y="806613"/>
                  <a:pt x="2956143" y="792005"/>
                </a:cubicBezTo>
                <a:cubicBezTo>
                  <a:pt x="2970315" y="781376"/>
                  <a:pt x="2980112" y="765768"/>
                  <a:pt x="2993721" y="754427"/>
                </a:cubicBezTo>
                <a:cubicBezTo>
                  <a:pt x="3005286" y="744789"/>
                  <a:pt x="3019049" y="738124"/>
                  <a:pt x="3031299" y="729374"/>
                </a:cubicBezTo>
                <a:cubicBezTo>
                  <a:pt x="3060716" y="708361"/>
                  <a:pt x="3096219" y="683483"/>
                  <a:pt x="3118981" y="654218"/>
                </a:cubicBezTo>
                <a:cubicBezTo>
                  <a:pt x="3285261" y="440430"/>
                  <a:pt x="3111829" y="663602"/>
                  <a:pt x="3181611" y="541484"/>
                </a:cubicBezTo>
                <a:cubicBezTo>
                  <a:pt x="3191969" y="523358"/>
                  <a:pt x="3206663" y="508081"/>
                  <a:pt x="3219189" y="491380"/>
                </a:cubicBezTo>
                <a:cubicBezTo>
                  <a:pt x="3223364" y="478854"/>
                  <a:pt x="3231715" y="467006"/>
                  <a:pt x="3231715" y="453802"/>
                </a:cubicBezTo>
                <a:cubicBezTo>
                  <a:pt x="3231715" y="407684"/>
                  <a:pt x="3244771" y="354389"/>
                  <a:pt x="3219189" y="316016"/>
                </a:cubicBezTo>
                <a:cubicBezTo>
                  <a:pt x="3202812" y="291450"/>
                  <a:pt x="3160829" y="306940"/>
                  <a:pt x="3131507" y="303490"/>
                </a:cubicBezTo>
                <a:cubicBezTo>
                  <a:pt x="3089833" y="298587"/>
                  <a:pt x="3048000" y="295139"/>
                  <a:pt x="3006247" y="290964"/>
                </a:cubicBezTo>
                <a:cubicBezTo>
                  <a:pt x="2975610" y="275645"/>
                  <a:pt x="2951742" y="260758"/>
                  <a:pt x="2918565" y="253385"/>
                </a:cubicBezTo>
                <a:cubicBezTo>
                  <a:pt x="2893772" y="247875"/>
                  <a:pt x="2868048" y="247019"/>
                  <a:pt x="2843409" y="240859"/>
                </a:cubicBezTo>
                <a:cubicBezTo>
                  <a:pt x="2817790" y="234454"/>
                  <a:pt x="2794207" y="220674"/>
                  <a:pt x="2768252" y="215807"/>
                </a:cubicBezTo>
                <a:cubicBezTo>
                  <a:pt x="2727009" y="208074"/>
                  <a:pt x="2684697" y="207915"/>
                  <a:pt x="2642992" y="203281"/>
                </a:cubicBezTo>
                <a:cubicBezTo>
                  <a:pt x="2609535" y="199564"/>
                  <a:pt x="2576108" y="195516"/>
                  <a:pt x="2542784" y="190755"/>
                </a:cubicBezTo>
                <a:cubicBezTo>
                  <a:pt x="2517642" y="187163"/>
                  <a:pt x="2492421" y="183739"/>
                  <a:pt x="2467628" y="178229"/>
                </a:cubicBezTo>
                <a:cubicBezTo>
                  <a:pt x="2454739" y="175365"/>
                  <a:pt x="2443232" y="166463"/>
                  <a:pt x="2430050" y="165703"/>
                </a:cubicBezTo>
                <a:cubicBezTo>
                  <a:pt x="1957444" y="138437"/>
                  <a:pt x="1969238" y="140651"/>
                  <a:pt x="1653436" y="140651"/>
                </a:cubicBezTo>
              </a:path>
            </a:pathLst>
          </a:custGeom>
          <a:noFill/>
          <a:ln w="38160">
            <a:solidFill>
              <a:srgbClr val="7030a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40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800600" y="640080"/>
            <a:ext cx="4343400" cy="356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Calibri Light"/>
              </a:rPr>
              <a:t>3. </a:t>
            </a:r>
            <a:br>
              <a:rPr sz="3600"/>
            </a:br>
            <a:r>
              <a:rPr b="1" lang="en-US" sz="3600" spc="-1" strike="noStrike">
                <a:solidFill>
                  <a:srgbClr val="000000"/>
                </a:solidFill>
                <a:latin typeface="Calibri Light"/>
              </a:rPr>
              <a:t>CODING AND PROGRAMMING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icture 6"/>
          <p:cNvSpPr/>
          <p:nvPr/>
        </p:nvSpPr>
        <p:spPr>
          <a:xfrm>
            <a:off x="650160" y="1216800"/>
            <a:ext cx="4061880" cy="4423680"/>
          </a:xfrm>
          <a:custGeom>
            <a:avLst/>
            <a:gdLst/>
            <a:ah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sketch line 1"/>
          <p:cNvSpPr/>
          <p:nvPr/>
        </p:nvSpPr>
        <p:spPr>
          <a:xfrm>
            <a:off x="4971960" y="4325400"/>
            <a:ext cx="394344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9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73040" y="552240"/>
            <a:ext cx="2564640" cy="1462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0" lang="en-US" sz="4200" spc="-1" strike="noStrike">
                <a:solidFill>
                  <a:srgbClr val="000000"/>
                </a:solidFill>
                <a:latin typeface="Calibri Light"/>
              </a:rPr>
              <a:t>The block diagram 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sketch line"/>
          <p:cNvSpPr/>
          <p:nvPr/>
        </p:nvSpPr>
        <p:spPr>
          <a:xfrm rot="5400000">
            <a:off x="2480760" y="1227600"/>
            <a:ext cx="1554120" cy="13320"/>
          </a:xfrm>
          <a:custGeom>
            <a:avLst/>
            <a:gdLst/>
            <a:ahLst/>
            <a:rect l="l" t="t" r="r" b="b"/>
            <a:pathLst>
              <a:path fill="none" w="1554480" h="13716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stroke="0" w="1554480" h="13716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fill="none" stroke="0" w="1554480" h="13716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Rectangle 5"/>
          <p:cNvSpPr/>
          <p:nvPr/>
        </p:nvSpPr>
        <p:spPr>
          <a:xfrm>
            <a:off x="3420000" y="552240"/>
            <a:ext cx="5401440" cy="158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just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device measures following parameters: PM1, PM2.5, PM10, Temperature and Humidity.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data should be saved in the microSD card and sent to the Thingspeak Cloud. They must also be displayed in real time on the LCD screen.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6" name="Picture 2" descr=""/>
          <p:cNvPicPr/>
          <p:nvPr/>
        </p:nvPicPr>
        <p:blipFill>
          <a:blip r:embed="rId1"/>
          <a:stretch/>
        </p:blipFill>
        <p:spPr>
          <a:xfrm>
            <a:off x="341640" y="2718000"/>
            <a:ext cx="8460000" cy="323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6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28600" y="2286000"/>
            <a:ext cx="3755160" cy="1919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300" spc="-1" strike="noStrike">
                <a:solidFill>
                  <a:srgbClr val="203864"/>
                </a:solidFill>
                <a:latin typeface="Calibri Light"/>
              </a:rPr>
              <a:t>1. </a:t>
            </a:r>
            <a:br>
              <a:rPr sz="3300"/>
            </a:br>
            <a:r>
              <a:rPr b="1" lang="en-US" sz="3300" spc="-1" strike="noStrike">
                <a:solidFill>
                  <a:srgbClr val="203864"/>
                </a:solidFill>
                <a:latin typeface="Calibri Light"/>
              </a:rPr>
              <a:t>BUY THE COMPONENTS</a:t>
            </a:r>
            <a:endParaRPr b="0" lang="en-US" sz="3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sketchy line"/>
          <p:cNvSpPr/>
          <p:nvPr/>
        </p:nvSpPr>
        <p:spPr>
          <a:xfrm>
            <a:off x="667800" y="4409280"/>
            <a:ext cx="2605680" cy="18000"/>
          </a:xfrm>
          <a:custGeom>
            <a:avLst/>
            <a:gdLst/>
            <a:ahLst/>
            <a:rect l="l" t="t" r="r" b="b"/>
            <a:pathLst>
              <a:path fill="none" w="2606040" h="18288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stroke="0" w="2606040" h="18288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fill="none" stroke="0" w="2606040" h="18288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428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Picture 12"/>
          <p:cNvSpPr/>
          <p:nvPr/>
        </p:nvSpPr>
        <p:spPr>
          <a:xfrm>
            <a:off x="3983760" y="0"/>
            <a:ext cx="5158800" cy="6857640"/>
          </a:xfrm>
          <a:custGeom>
            <a:avLst/>
            <a:gdLst/>
            <a:ah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PlaceHolder 2"/>
          <p:cNvSpPr>
            <a:spLocks noGrp="1"/>
          </p:cNvSpPr>
          <p:nvPr>
            <p:ph type="sldNum" idx="16"/>
          </p:nvPr>
        </p:nvSpPr>
        <p:spPr>
          <a:xfrm>
            <a:off x="7943760" y="6356520"/>
            <a:ext cx="5713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2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BB371CF5-5D45-45FD-8CC2-F40A382D67D2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AutoShape 12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AutoShape 4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Rectangle 5"/>
          <p:cNvSpPr/>
          <p:nvPr/>
        </p:nvSpPr>
        <p:spPr>
          <a:xfrm>
            <a:off x="1187640" y="1989000"/>
            <a:ext cx="6984360" cy="4204440"/>
          </a:xfrm>
          <a:prstGeom prst="rect">
            <a:avLst/>
          </a:prstGeom>
          <a:solidFill>
            <a:srgbClr val="deebf7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Write the operating program for each sensor and electronic component to be used (sensors: PMS5003 and DHT11, components: LCD, RTC, SD);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Individually program and test the operation of sensors and components;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Create your account on the Thingspeak platform, customize it and copy the API key;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Write and test the data transmission program (Wi-Fi and Thingspeak) to the Cloud platform by inserting in this program: the API keys, the channel number, the name and password of your personal WiFi;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Gradually merge the programs to obtain a final program of the device;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Compile the programs at each stage and correct errors if they occur;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Assemble the device and upload the final program;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Power the device and check its operation on LCD, Serial monitor of IDE Arduino and the Thingspeak platform.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28560" y="3326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7. </a:t>
            </a: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Programming the system on IDE Arduino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" name="sketch line"/>
          <p:cNvSpPr/>
          <p:nvPr/>
        </p:nvSpPr>
        <p:spPr>
          <a:xfrm>
            <a:off x="685800" y="165780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AutoShape 12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AutoShape 4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28560" y="3326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7. </a:t>
            </a: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The assembling of the system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sketch line"/>
          <p:cNvSpPr/>
          <p:nvPr/>
        </p:nvSpPr>
        <p:spPr>
          <a:xfrm>
            <a:off x="628560" y="135360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0" name="Picture 2" descr=""/>
          <p:cNvPicPr/>
          <p:nvPr/>
        </p:nvPicPr>
        <p:blipFill>
          <a:blip r:embed="rId1"/>
          <a:srcRect l="18947" t="6694" r="21263" b="6407"/>
          <a:stretch/>
        </p:blipFill>
        <p:spPr>
          <a:xfrm>
            <a:off x="1259640" y="1989000"/>
            <a:ext cx="3227400" cy="2520000"/>
          </a:xfrm>
          <a:prstGeom prst="rect">
            <a:avLst/>
          </a:prstGeom>
          <a:ln w="0">
            <a:noFill/>
          </a:ln>
        </p:spPr>
      </p:pic>
      <p:pic>
        <p:nvPicPr>
          <p:cNvPr id="381" name="Picture 3" descr=""/>
          <p:cNvPicPr/>
          <p:nvPr/>
        </p:nvPicPr>
        <p:blipFill>
          <a:blip r:embed="rId2"/>
          <a:srcRect l="27395" t="29253" r="18779" b="22646"/>
          <a:stretch/>
        </p:blipFill>
        <p:spPr>
          <a:xfrm>
            <a:off x="1259640" y="4581000"/>
            <a:ext cx="3227400" cy="2016000"/>
          </a:xfrm>
          <a:prstGeom prst="rect">
            <a:avLst/>
          </a:prstGeom>
          <a:ln w="0">
            <a:noFill/>
          </a:ln>
        </p:spPr>
      </p:pic>
      <p:pic>
        <p:nvPicPr>
          <p:cNvPr id="382" name="Picture 4" descr=""/>
          <p:cNvPicPr/>
          <p:nvPr/>
        </p:nvPicPr>
        <p:blipFill>
          <a:blip r:embed="rId3"/>
          <a:srcRect l="16269" t="9975" r="15783" b="12634"/>
          <a:stretch/>
        </p:blipFill>
        <p:spPr>
          <a:xfrm rot="5400000">
            <a:off x="4088520" y="2616120"/>
            <a:ext cx="4608000" cy="335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AutoShape 10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AutoShape 12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AutoShape 4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28560" y="3326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7. </a:t>
            </a: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The assembling of the system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sketch line"/>
          <p:cNvSpPr/>
          <p:nvPr/>
        </p:nvSpPr>
        <p:spPr>
          <a:xfrm>
            <a:off x="697320" y="158220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Image 13" descr=""/>
          <p:cNvPicPr/>
          <p:nvPr/>
        </p:nvPicPr>
        <p:blipFill>
          <a:blip r:embed="rId1"/>
          <a:srcRect l="21247" t="21467" r="29094" b="9050"/>
          <a:stretch/>
        </p:blipFill>
        <p:spPr>
          <a:xfrm>
            <a:off x="1156320" y="2061000"/>
            <a:ext cx="6830640" cy="454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28560" y="3326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8. T</a:t>
            </a: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esting of the system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2" name="sketch line"/>
          <p:cNvSpPr/>
          <p:nvPr/>
        </p:nvSpPr>
        <p:spPr>
          <a:xfrm>
            <a:off x="628560" y="186516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93" name="Picture 2" descr=""/>
          <p:cNvPicPr/>
          <p:nvPr/>
        </p:nvPicPr>
        <p:blipFill>
          <a:blip r:embed="rId1"/>
          <a:srcRect l="20332" t="0" r="12570" b="0"/>
          <a:stretch/>
        </p:blipFill>
        <p:spPr>
          <a:xfrm>
            <a:off x="669600" y="2565000"/>
            <a:ext cx="3929760" cy="3526920"/>
          </a:xfrm>
          <a:prstGeom prst="rect">
            <a:avLst/>
          </a:prstGeom>
          <a:ln w="0">
            <a:noFill/>
          </a:ln>
        </p:spPr>
      </p:pic>
      <p:pic>
        <p:nvPicPr>
          <p:cNvPr id="394" name="Picture 3" descr=""/>
          <p:cNvPicPr/>
          <p:nvPr/>
        </p:nvPicPr>
        <p:blipFill>
          <a:blip r:embed="rId2"/>
          <a:srcRect l="14320" t="11059" r="18338" b="7914"/>
          <a:stretch/>
        </p:blipFill>
        <p:spPr>
          <a:xfrm>
            <a:off x="4662000" y="2995560"/>
            <a:ext cx="3942000" cy="266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ctangl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Rectangle 6"/>
          <p:cNvSpPr/>
          <p:nvPr/>
        </p:nvSpPr>
        <p:spPr>
          <a:xfrm>
            <a:off x="4415760" y="2635560"/>
            <a:ext cx="31212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Times New Roman"/>
              </a:rPr>
              <a:t>  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7" name="Rectangle 19"/>
          <p:cNvSpPr/>
          <p:nvPr/>
        </p:nvSpPr>
        <p:spPr>
          <a:xfrm>
            <a:off x="1418400" y="6372000"/>
            <a:ext cx="1790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Temperature (°C)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8" name="Rectangle 20"/>
          <p:cNvSpPr/>
          <p:nvPr/>
        </p:nvSpPr>
        <p:spPr>
          <a:xfrm>
            <a:off x="5926680" y="6372000"/>
            <a:ext cx="223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Relative Humidity (%)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Rectangle 22"/>
          <p:cNvSpPr/>
          <p:nvPr/>
        </p:nvSpPr>
        <p:spPr>
          <a:xfrm>
            <a:off x="1520280" y="3957480"/>
            <a:ext cx="1586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PM1.0 (µg/m</a:t>
            </a:r>
            <a:r>
              <a:rPr b="1" lang="fr-FR" sz="1800" spc="-1" strike="noStrike" baseline="30000">
                <a:solidFill>
                  <a:srgbClr val="000000"/>
                </a:solidFill>
                <a:latin typeface="Calibri"/>
              </a:rPr>
              <a:t>3</a:t>
            </a: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0" name="Rectangle 23"/>
          <p:cNvSpPr/>
          <p:nvPr/>
        </p:nvSpPr>
        <p:spPr>
          <a:xfrm>
            <a:off x="5985360" y="3957480"/>
            <a:ext cx="1586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PM2.5 (µg/m</a:t>
            </a:r>
            <a:r>
              <a:rPr b="1" lang="fr-FR" sz="1800" spc="-1" strike="noStrike" baseline="30000">
                <a:solidFill>
                  <a:srgbClr val="000000"/>
                </a:solidFill>
                <a:latin typeface="Calibri"/>
              </a:rPr>
              <a:t>3</a:t>
            </a: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28560" y="3326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9. </a:t>
            </a: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Real-time data evolution on the Thingspeak platform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sketch line"/>
          <p:cNvSpPr/>
          <p:nvPr/>
        </p:nvSpPr>
        <p:spPr>
          <a:xfrm>
            <a:off x="628560" y="169920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3" name="Picture 2" descr=""/>
          <p:cNvPicPr/>
          <p:nvPr/>
        </p:nvPicPr>
        <p:blipFill>
          <a:blip r:embed="rId1"/>
          <a:srcRect l="13751" t="34911" r="50896" b="23711"/>
          <a:stretch/>
        </p:blipFill>
        <p:spPr>
          <a:xfrm>
            <a:off x="865440" y="1954440"/>
            <a:ext cx="3092040" cy="2012400"/>
          </a:xfrm>
          <a:prstGeom prst="rect">
            <a:avLst/>
          </a:prstGeom>
          <a:ln w="0">
            <a:noFill/>
          </a:ln>
        </p:spPr>
      </p:pic>
      <p:pic>
        <p:nvPicPr>
          <p:cNvPr id="404" name="Picture 3" descr=""/>
          <p:cNvPicPr/>
          <p:nvPr/>
        </p:nvPicPr>
        <p:blipFill>
          <a:blip r:embed="rId2"/>
          <a:srcRect l="55384" t="33942" r="9662" b="24099"/>
          <a:stretch/>
        </p:blipFill>
        <p:spPr>
          <a:xfrm>
            <a:off x="5366520" y="1944000"/>
            <a:ext cx="2949840" cy="203328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4" descr=""/>
          <p:cNvPicPr/>
          <p:nvPr/>
        </p:nvPicPr>
        <p:blipFill>
          <a:blip r:embed="rId3"/>
          <a:srcRect l="14150" t="40098" r="51062" b="17977"/>
          <a:stretch/>
        </p:blipFill>
        <p:spPr>
          <a:xfrm>
            <a:off x="865440" y="4329000"/>
            <a:ext cx="3044880" cy="208512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4" descr=""/>
          <p:cNvPicPr/>
          <p:nvPr/>
        </p:nvPicPr>
        <p:blipFill>
          <a:blip r:embed="rId4"/>
          <a:srcRect l="55852" t="40098" r="9889" b="17977"/>
          <a:stretch/>
        </p:blipFill>
        <p:spPr>
          <a:xfrm>
            <a:off x="5366520" y="4327920"/>
            <a:ext cx="2949840" cy="208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ctangl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28560" y="3326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fr-SN" sz="3600" spc="-1" strike="noStrike">
                <a:solidFill>
                  <a:srgbClr val="000000"/>
                </a:solidFill>
                <a:latin typeface="Calibri Light"/>
              </a:rPr>
              <a:t>9. </a:t>
            </a: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Systems realized during the IoT4AQ project, 2023-2024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sketch line"/>
          <p:cNvSpPr/>
          <p:nvPr/>
        </p:nvSpPr>
        <p:spPr>
          <a:xfrm>
            <a:off x="628560" y="1657800"/>
            <a:ext cx="7817760" cy="18000"/>
          </a:xfrm>
          <a:custGeom>
            <a:avLst/>
            <a:gdLst/>
            <a:ahLst/>
            <a:rect l="l" t="t" r="r" b="b"/>
            <a:pathLst>
              <a:path fill="none" w="7818120" h="18288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stroke="0" w="7818120" h="18288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fill="none" stroke="0" w="7818120" h="18288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140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0" name="Picture 3" descr=""/>
          <p:cNvPicPr/>
          <p:nvPr/>
        </p:nvPicPr>
        <p:blipFill>
          <a:blip r:embed="rId1"/>
          <a:srcRect l="2696" t="29240" r="4372" b="18490"/>
          <a:stretch/>
        </p:blipFill>
        <p:spPr>
          <a:xfrm>
            <a:off x="1309320" y="1955520"/>
            <a:ext cx="6525000" cy="2064240"/>
          </a:xfrm>
          <a:prstGeom prst="rect">
            <a:avLst/>
          </a:prstGeom>
          <a:ln w="0">
            <a:noFill/>
          </a:ln>
        </p:spPr>
      </p:pic>
      <p:pic>
        <p:nvPicPr>
          <p:cNvPr id="411" name="Picture 3" descr=""/>
          <p:cNvPicPr/>
          <p:nvPr/>
        </p:nvPicPr>
        <p:blipFill>
          <a:blip r:embed="rId2"/>
          <a:srcRect l="14320" t="11059" r="18338" b="7914"/>
          <a:stretch/>
        </p:blipFill>
        <p:spPr>
          <a:xfrm>
            <a:off x="511560" y="4149000"/>
            <a:ext cx="2763720" cy="1964520"/>
          </a:xfrm>
          <a:prstGeom prst="rect">
            <a:avLst/>
          </a:prstGeom>
          <a:ln w="0">
            <a:noFill/>
          </a:ln>
        </p:spPr>
      </p:pic>
      <p:pic>
        <p:nvPicPr>
          <p:cNvPr id="412" name="Picture 2" descr=""/>
          <p:cNvPicPr/>
          <p:nvPr/>
        </p:nvPicPr>
        <p:blipFill>
          <a:blip r:embed="rId3"/>
          <a:srcRect l="0" t="9933" r="0" b="4378"/>
          <a:stretch/>
        </p:blipFill>
        <p:spPr>
          <a:xfrm>
            <a:off x="5922360" y="4149000"/>
            <a:ext cx="2771280" cy="1964520"/>
          </a:xfrm>
          <a:prstGeom prst="rect">
            <a:avLst/>
          </a:prstGeom>
          <a:ln w="0">
            <a:noFill/>
          </a:ln>
        </p:spPr>
      </p:pic>
      <p:pic>
        <p:nvPicPr>
          <p:cNvPr id="413" name="Picture 2" descr=""/>
          <p:cNvPicPr/>
          <p:nvPr/>
        </p:nvPicPr>
        <p:blipFill>
          <a:blip r:embed="rId4"/>
          <a:srcRect l="11215" t="18446" r="11957" b="7755"/>
          <a:stretch/>
        </p:blipFill>
        <p:spPr>
          <a:xfrm>
            <a:off x="3780000" y="4149000"/>
            <a:ext cx="1603800" cy="1964520"/>
          </a:xfrm>
          <a:prstGeom prst="rect">
            <a:avLst/>
          </a:prstGeom>
          <a:ln w="0">
            <a:noFill/>
          </a:ln>
        </p:spPr>
      </p:pic>
      <p:sp>
        <p:nvSpPr>
          <p:cNvPr id="414" name="Rectangle 25"/>
          <p:cNvSpPr/>
          <p:nvPr/>
        </p:nvSpPr>
        <p:spPr>
          <a:xfrm>
            <a:off x="881640" y="6113880"/>
            <a:ext cx="18576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fr-FR" sz="1400" spc="-1" strike="noStrike">
                <a:solidFill>
                  <a:srgbClr val="000000"/>
                </a:solidFill>
                <a:latin typeface="Calibri"/>
              </a:rPr>
              <a:t>IoT system based on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fr-FR" sz="1400" spc="-1" strike="noStrike">
                <a:solidFill>
                  <a:srgbClr val="000000"/>
                </a:solidFill>
                <a:latin typeface="Calibri"/>
              </a:rPr>
              <a:t>ESP32/Wi-Fi/PMS5003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5" name="Rectangle 26"/>
          <p:cNvSpPr/>
          <p:nvPr/>
        </p:nvSpPr>
        <p:spPr>
          <a:xfrm>
            <a:off x="3377160" y="6113880"/>
            <a:ext cx="24458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fr-FR" sz="1400" spc="-1" strike="noStrike">
                <a:solidFill>
                  <a:srgbClr val="000000"/>
                </a:solidFill>
                <a:latin typeface="Calibri"/>
              </a:rPr>
              <a:t>IoT system based on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ESP32/Wi-Fi/SDS011 nova PM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6" name="Rectangle 27"/>
          <p:cNvSpPr/>
          <p:nvPr/>
        </p:nvSpPr>
        <p:spPr>
          <a:xfrm>
            <a:off x="5882760" y="6125040"/>
            <a:ext cx="29818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fr-FR" sz="1400" spc="-1" strike="noStrike">
                <a:solidFill>
                  <a:srgbClr val="000000"/>
                </a:solidFill>
                <a:latin typeface="Calibri"/>
              </a:rPr>
              <a:t>IoT system based on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fr-FR" sz="1400" spc="-1" strike="noStrike">
                <a:solidFill>
                  <a:srgbClr val="000000"/>
                </a:solidFill>
                <a:latin typeface="Calibri"/>
              </a:rPr>
              <a:t>Arduino Uno /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SHINYEI PPD42NS/GSM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icture 2" descr="https://ecp.yusercontent.com/mail?url=https%3A%2F%2Fci3.googleusercontent.com%2Fmail-sig%2FAIorK4zYthCsQL07U8UwhmQhHPDVgzCjSCdHKTydu3h7EPrUFtQmIZelBXwXDO13j-7CTAdBOfjpUnw&amp;t=1690365610&amp;ymreqid=402c2a06-0524-cd50-1ce6-4b0001016a00&amp;sig=920gylyWStXmmWM7FRX8Bw--~D"/>
          <p:cNvPicPr/>
          <p:nvPr/>
        </p:nvPicPr>
        <p:blipFill>
          <a:blip r:embed="rId1"/>
          <a:stretch/>
        </p:blipFill>
        <p:spPr>
          <a:xfrm>
            <a:off x="6688800" y="4409280"/>
            <a:ext cx="2116800" cy="2116800"/>
          </a:xfrm>
          <a:prstGeom prst="rect">
            <a:avLst/>
          </a:prstGeom>
          <a:ln w="0">
            <a:noFill/>
          </a:ln>
        </p:spPr>
      </p:pic>
      <p:pic>
        <p:nvPicPr>
          <p:cNvPr id="418" name="Image 1" descr=""/>
          <p:cNvPicPr/>
          <p:nvPr/>
        </p:nvPicPr>
        <p:blipFill>
          <a:blip r:embed="rId2"/>
          <a:stretch/>
        </p:blipFill>
        <p:spPr>
          <a:xfrm>
            <a:off x="1187640" y="4754520"/>
            <a:ext cx="1450440" cy="1426320"/>
          </a:xfrm>
          <a:prstGeom prst="rect">
            <a:avLst/>
          </a:prstGeom>
          <a:ln w="0">
            <a:noFill/>
          </a:ln>
        </p:spPr>
      </p:pic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28560" y="1628640"/>
            <a:ext cx="7886520" cy="168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2000"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If you find any difficulty, at any step, please feel free to contact us!</a:t>
            </a:r>
            <a:br>
              <a:rPr sz="2400"/>
            </a:br>
            <a:br>
              <a:rPr sz="2400"/>
            </a:b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Dr. J. Taamté (</a:t>
            </a:r>
            <a:r>
              <a:rPr b="0" lang="fr-SN" sz="2400" spc="-1" strike="noStrike" u="sng">
                <a:solidFill>
                  <a:srgbClr val="0563c1"/>
                </a:solidFill>
                <a:uFillTx/>
                <a:latin typeface="Google Sans"/>
                <a:hlinkClick r:id="rId3"/>
              </a:rPr>
              <a:t>mtjfirst@yahoo.fr</a:t>
            </a:r>
            <a:r>
              <a:rPr b="0" lang="fr-SN" sz="2400" spc="-1" strike="noStrike">
                <a:solidFill>
                  <a:srgbClr val="000000"/>
                </a:solidFill>
                <a:latin typeface="Google Sans"/>
              </a:rPr>
              <a:t>) </a:t>
            </a:r>
            <a:br>
              <a:rPr sz="2400"/>
            </a:br>
            <a:r>
              <a:rPr b="0" lang="fr-SN" sz="2400" spc="-1" strike="noStrike">
                <a:solidFill>
                  <a:srgbClr val="000000"/>
                </a:solidFill>
                <a:latin typeface="Google Sans"/>
              </a:rPr>
              <a:t>Dr. Uli Raich (</a:t>
            </a:r>
            <a:r>
              <a:rPr b="0" lang="fr-SN" sz="2400" spc="-1" strike="noStrike" u="sng">
                <a:solidFill>
                  <a:srgbClr val="0563c1"/>
                </a:solidFill>
                <a:uFillTx/>
                <a:latin typeface="Google Sans"/>
                <a:hlinkClick r:id="rId4"/>
              </a:rPr>
              <a:t>uli.raich@gmail.com</a:t>
            </a:r>
            <a:r>
              <a:rPr b="0" lang="fr-SN" sz="2400" spc="-1" strike="noStrike">
                <a:solidFill>
                  <a:srgbClr val="000000"/>
                </a:solidFill>
                <a:latin typeface="Google Sans"/>
              </a:rPr>
              <a:t>) </a:t>
            </a:r>
            <a:br>
              <a:rPr sz="2400"/>
            </a:br>
            <a:r>
              <a:rPr b="0" lang="fr-SN" sz="2400" spc="-1" strike="noStrike">
                <a:solidFill>
                  <a:srgbClr val="000000"/>
                </a:solidFill>
                <a:latin typeface="Google Sans"/>
              </a:rPr>
              <a:t>Dr. B. Tchanche (</a:t>
            </a:r>
            <a:r>
              <a:rPr b="0" lang="fr-SN" sz="2400" spc="-1" strike="noStrike" u="sng">
                <a:solidFill>
                  <a:srgbClr val="0563c1"/>
                </a:solidFill>
                <a:uFillTx/>
                <a:latin typeface="Google Sans"/>
                <a:hlinkClick r:id="rId5"/>
              </a:rPr>
              <a:t>bertrand.tchanche@uadb.edu.sn</a:t>
            </a:r>
            <a:r>
              <a:rPr b="0" lang="fr-SN" sz="2400" spc="-1" strike="noStrike">
                <a:solidFill>
                  <a:srgbClr val="000000"/>
                </a:solidFill>
                <a:latin typeface="Google Sans"/>
              </a:rPr>
              <a:t>)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1. The dust sensor PMS5003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ZoneTexte 4"/>
          <p:cNvSpPr/>
          <p:nvPr/>
        </p:nvSpPr>
        <p:spPr>
          <a:xfrm>
            <a:off x="251640" y="1845000"/>
            <a:ext cx="8407080" cy="48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PMS5003 Characteristics :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Monitor air pollution cheaply and accurately with this Plantower PMS5003 particulate matter (PM) sensor !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It is a laser dust sensor which uses the principle of laser light scattering to measure the value of dust particles of different sizes (PM1, PM2.5, PM10) suspended in the air.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Specifications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Measuring range : 0.3~1.0</a:t>
            </a: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；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1.0~2.5</a:t>
            </a: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；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2.5~10 </a:t>
            </a:r>
            <a:r>
              <a:rPr b="0" lang="el-GR" sz="1800" spc="-1" strike="noStrike">
                <a:solidFill>
                  <a:srgbClr val="000000"/>
                </a:solidFill>
                <a:latin typeface="Calibri"/>
              </a:rPr>
              <a:t>μ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m;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Effective range : 0~500 </a:t>
            </a:r>
            <a:r>
              <a:rPr b="0" lang="el-GR" sz="1800" spc="-1" strike="noStrike">
                <a:solidFill>
                  <a:srgbClr val="000000"/>
                </a:solidFill>
                <a:latin typeface="Calibri"/>
              </a:rPr>
              <a:t>μ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g/m³;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Maximum range : * ≥1000 </a:t>
            </a:r>
            <a:r>
              <a:rPr b="0" lang="el-GR" sz="1800" spc="-1" strike="noStrike">
                <a:solidFill>
                  <a:srgbClr val="000000"/>
                </a:solidFill>
                <a:latin typeface="Calibri"/>
              </a:rPr>
              <a:t>μ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g/m³;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Resolution : 1 </a:t>
            </a:r>
            <a:r>
              <a:rPr b="0" lang="el-GR" sz="1800" spc="-1" strike="noStrike">
                <a:solidFill>
                  <a:srgbClr val="000000"/>
                </a:solidFill>
                <a:latin typeface="Calibri"/>
              </a:rPr>
              <a:t>μ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g/m³;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Standard volume : 0.1L;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Power supply DC : Typ:5.0 / Min:4.5 / Max : 5.5V;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Active current : ≤100 mA;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Standby current : ≤200 </a:t>
            </a:r>
            <a:r>
              <a:rPr b="0" lang="el-GR" sz="1800" spc="-1" strike="noStrike">
                <a:solidFill>
                  <a:srgbClr val="000000"/>
                </a:solidFill>
                <a:latin typeface="Calibri"/>
              </a:rPr>
              <a:t>μ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A;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Weight (cable and adapter included)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: 42.2g.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6" name="Picture 3" descr=""/>
          <p:cNvPicPr/>
          <p:nvPr/>
        </p:nvPicPr>
        <p:blipFill>
          <a:blip r:embed="rId1"/>
          <a:srcRect l="21242" t="16888" r="11030" b="19009"/>
          <a:stretch/>
        </p:blipFill>
        <p:spPr>
          <a:xfrm>
            <a:off x="5940000" y="3550680"/>
            <a:ext cx="2685960" cy="254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2. The temperature and humidity  sensor DHT-11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ZoneTexte 4"/>
          <p:cNvSpPr/>
          <p:nvPr/>
        </p:nvSpPr>
        <p:spPr>
          <a:xfrm>
            <a:off x="429480" y="2071440"/>
            <a:ext cx="8229240" cy="41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Description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DHT11 sensor consists of a temperature sensor based on NTC (Negative Temperature Coefficient) and a resistive humidity sensor. The sensor is factory calibrated and its calibration parameters are stored in the OTP (One Time Programmable) memory of the microcontroller. It has three usable pins : VCC, GND and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Technical characteristics :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+5V supply (3.5-5.5V), 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Consumption: 0.5 mA / 2.5 mA;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Temperature: from 0 to 50°C (accuracy: +/-2°C)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Humidity: from 20 to 96% RH (precision: +/-5%)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1" name="Picture 2" descr=""/>
          <p:cNvPicPr/>
          <p:nvPr/>
        </p:nvPicPr>
        <p:blipFill>
          <a:blip r:embed="rId1"/>
          <a:srcRect l="4746" t="0" r="0" b="0"/>
          <a:stretch/>
        </p:blipFill>
        <p:spPr>
          <a:xfrm>
            <a:off x="5398920" y="3861000"/>
            <a:ext cx="3277080" cy="219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3. The ESP32-WROOM-32E IoT connection module 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ZoneTexte 4"/>
          <p:cNvSpPr/>
          <p:nvPr/>
        </p:nvSpPr>
        <p:spPr>
          <a:xfrm>
            <a:off x="395640" y="1845000"/>
            <a:ext cx="8368200" cy="41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Description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Espressif's ESP32-WROOM-32E is a complete module that integrates Bluetooth, Bluetooth LE and Wi-Fi. This powerful and generic Wi-Fi+BT+BLE MCU module can be used for a wide range of applications. This module features an ESP32-D0WDQ6 chip designed to be scalable and easily adaptable. With 2 processor cores that can be controlled independently and a processor clock frequency that can be adjusted from 80 MHz to 240 MHz.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Technical characteristics :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Supply voltage 3~3.6V DC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19.5dBm power transmitter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Receiver sensitivity -97dBm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SMD mounting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Dimensions 18x19.2x3. 2mm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Bandwidth 2412...2484 GHz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Flash memory capacity 16Mb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Auto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Picture 3" descr=""/>
          <p:cNvPicPr/>
          <p:nvPr/>
        </p:nvPicPr>
        <p:blipFill>
          <a:blip r:embed="rId1"/>
          <a:srcRect l="37541" t="23233" r="38479" b="17977"/>
          <a:stretch/>
        </p:blipFill>
        <p:spPr>
          <a:xfrm>
            <a:off x="5292000" y="3752640"/>
            <a:ext cx="2232000" cy="264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4. The DS3231 RTC module 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ZoneTexte 4"/>
          <p:cNvSpPr/>
          <p:nvPr/>
        </p:nvSpPr>
        <p:spPr>
          <a:xfrm>
            <a:off x="429480" y="2071440"/>
            <a:ext cx="7382520" cy="438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Description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Real Time Clock (RTC) is an electronic module capable of restoring the seconds, minutes, hours, date, month and year, the clock manages the hours in 12/24 hour format as well as the indication "AM/PM ".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Technical characteristics 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Power supply: 3 to 5 Vdc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Accuracy: ±2ppm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 alarms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I2C output (400KHz max.)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Low consumption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Calendar until 2100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Slot for CR1220 backup battery (to be provided)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Dimensions: 22.8 x 17.8mm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2" name="Image 3" descr=""/>
          <p:cNvPicPr/>
          <p:nvPr/>
        </p:nvPicPr>
        <p:blipFill>
          <a:blip r:embed="rId1"/>
          <a:stretch/>
        </p:blipFill>
        <p:spPr>
          <a:xfrm>
            <a:off x="5364000" y="3285000"/>
            <a:ext cx="3566160" cy="271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440" cy="1433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5. The microSD module 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ZoneTexte 4"/>
          <p:cNvSpPr/>
          <p:nvPr/>
        </p:nvSpPr>
        <p:spPr>
          <a:xfrm>
            <a:off x="429480" y="2071440"/>
            <a:ext cx="4646160" cy="438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Description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microSD card allows you to store the data of your projects, it has all the pins: SD SPI: MOSI, SCK, MISO and CS with the possibility of reading and writing on the SD card using an ESP32 card.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Technical characteristics 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Supports Micro SD cards, Micro SDHC card (high speed card);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Level conversion interfaces for 5 V or 3.3 V;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Power supply is 4.5V~5.5V, 3.3V voltage regulator circuit board;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Communication standard SPI interface;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4 M2 screw locating holes for easy installation.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7" name="Image 2" descr=""/>
          <p:cNvPicPr/>
          <p:nvPr/>
        </p:nvPicPr>
        <p:blipFill>
          <a:blip r:embed="rId1"/>
          <a:srcRect l="12286" t="11654" r="9318" b="16682"/>
          <a:stretch/>
        </p:blipFill>
        <p:spPr>
          <a:xfrm>
            <a:off x="5104440" y="3221280"/>
            <a:ext cx="3888000" cy="3375720"/>
          </a:xfrm>
          <a:prstGeom prst="rect">
            <a:avLst/>
          </a:prstGeom>
          <a:ln w="0">
            <a:noFill/>
          </a:ln>
        </p:spPr>
      </p:pic>
      <p:pic>
        <p:nvPicPr>
          <p:cNvPr id="218" name="Image 3" descr=""/>
          <p:cNvPicPr/>
          <p:nvPr/>
        </p:nvPicPr>
        <p:blipFill>
          <a:blip r:embed="rId2"/>
          <a:srcRect l="15942" t="22006" r="17117" b="21535"/>
          <a:stretch/>
        </p:blipFill>
        <p:spPr>
          <a:xfrm>
            <a:off x="6345360" y="1888200"/>
            <a:ext cx="1826640" cy="154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9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23360" y="457200"/>
            <a:ext cx="8263440" cy="986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Calibri Light"/>
              </a:rPr>
              <a:t>6. The LCD screen</a:t>
            </a:r>
            <a:endParaRPr b="0" lang="en-US" sz="4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sketchy line"/>
          <p:cNvSpPr/>
          <p:nvPr/>
        </p:nvSpPr>
        <p:spPr>
          <a:xfrm>
            <a:off x="429480" y="1681560"/>
            <a:ext cx="8229240" cy="1800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ZoneTexte 4"/>
          <p:cNvSpPr/>
          <p:nvPr/>
        </p:nvSpPr>
        <p:spPr>
          <a:xfrm>
            <a:off x="429480" y="1772640"/>
            <a:ext cx="6590520" cy="48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Description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20x4 LCD screen is a screen that can display 4 lines with 20 characters per line (simultaneously). The color of the characters is white and the screen has a blue background. The contrast is adjustable thanks to the pre-soldered I2C module. The screen can connect to an Arduino, Raspberry Pi, ESP32, ESP8266, etc. It has 4 pins: GND, VCC, SDA, SCL.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Technical characteristics 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Interface: I2C, I2C address: 0x20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Software version: 0022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SDA (DATA) -&gt; analog input pin 4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SCL (CLOCK) -&gt; analog input pin 5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Pin Definition: GND.VCC.SDA.SCL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Backlight (blue with white color)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Supply voltage: 5V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PCB size: 60mm*99mm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3" name="Image 3" descr=""/>
          <p:cNvPicPr/>
          <p:nvPr/>
        </p:nvPicPr>
        <p:blipFill>
          <a:blip r:embed="rId1"/>
          <a:stretch/>
        </p:blipFill>
        <p:spPr>
          <a:xfrm>
            <a:off x="7209000" y="2133000"/>
            <a:ext cx="1783440" cy="1079640"/>
          </a:xfrm>
          <a:prstGeom prst="rect">
            <a:avLst/>
          </a:prstGeom>
          <a:ln w="0">
            <a:noFill/>
          </a:ln>
        </p:spPr>
      </p:pic>
      <p:pic>
        <p:nvPicPr>
          <p:cNvPr id="224" name="Image 4" descr=""/>
          <p:cNvPicPr/>
          <p:nvPr/>
        </p:nvPicPr>
        <p:blipFill>
          <a:blip r:embed="rId2"/>
          <a:stretch/>
        </p:blipFill>
        <p:spPr>
          <a:xfrm>
            <a:off x="5056560" y="5157360"/>
            <a:ext cx="3547800" cy="1615680"/>
          </a:xfrm>
          <a:prstGeom prst="rect">
            <a:avLst/>
          </a:prstGeom>
          <a:ln w="0">
            <a:noFill/>
          </a:ln>
        </p:spPr>
      </p:pic>
      <p:pic>
        <p:nvPicPr>
          <p:cNvPr id="225" name="Picture 2" descr=""/>
          <p:cNvPicPr/>
          <p:nvPr/>
        </p:nvPicPr>
        <p:blipFill>
          <a:blip r:embed="rId3"/>
          <a:srcRect l="854" t="19966" r="1977" b="25804"/>
          <a:stretch/>
        </p:blipFill>
        <p:spPr>
          <a:xfrm>
            <a:off x="4768200" y="3645000"/>
            <a:ext cx="4107240" cy="145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10545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2020-12-11T12:46:34Z</dcterms:created>
  <dc:creator>Utilisateur Windows</dc:creator>
  <dc:description/>
  <dc:language>en-US</dc:language>
  <cp:lastModifiedBy/>
  <dcterms:modified xsi:type="dcterms:W3CDTF">2024-02-16T13:53:20Z</dcterms:modified>
  <cp:revision>840</cp:revision>
  <dc:subject/>
  <dc:title>J02014 CRP: Maintenance, Repair, and Calibration of Radiation Detection Equipment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15</vt:r8>
  </property>
  <property fmtid="{D5CDD505-2E9C-101B-9397-08002B2CF9AE}" pid="3" name="PresentationFormat">
    <vt:lpwstr>Affichage à l'écran (4:3)</vt:lpwstr>
  </property>
  <property fmtid="{D5CDD505-2E9C-101B-9397-08002B2CF9AE}" pid="4" name="Slides">
    <vt:r8>36</vt:r8>
  </property>
</Properties>
</file>